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1.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sldIdLst>
    <p:sldId id="278" r:id="rId2"/>
    <p:sldId id="373" r:id="rId3"/>
    <p:sldId id="315" r:id="rId4"/>
    <p:sldId id="343" r:id="rId5"/>
    <p:sldId id="370" r:id="rId6"/>
    <p:sldId id="371" r:id="rId7"/>
    <p:sldId id="372" r:id="rId8"/>
    <p:sldId id="344" r:id="rId9"/>
    <p:sldId id="374" r:id="rId10"/>
    <p:sldId id="367" r:id="rId11"/>
    <p:sldId id="318" r:id="rId12"/>
    <p:sldId id="376" r:id="rId13"/>
    <p:sldId id="345" r:id="rId14"/>
    <p:sldId id="346" r:id="rId15"/>
    <p:sldId id="347" r:id="rId16"/>
    <p:sldId id="369" r:id="rId17"/>
    <p:sldId id="375" r:id="rId18"/>
    <p:sldId id="382" r:id="rId19"/>
    <p:sldId id="377" r:id="rId20"/>
    <p:sldId id="378" r:id="rId21"/>
    <p:sldId id="379" r:id="rId22"/>
    <p:sldId id="380" r:id="rId23"/>
    <p:sldId id="381" r:id="rId24"/>
    <p:sldId id="309" r:id="rId25"/>
  </p:sldIdLst>
  <p:sldSz cx="9144000" cy="6858000" type="screen4x3"/>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D7B5"/>
    <a:srgbClr val="BFD492"/>
    <a:srgbClr val="D7F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60"/>
  </p:normalViewPr>
  <p:slideViewPr>
    <p:cSldViewPr>
      <p:cViewPr varScale="1">
        <p:scale>
          <a:sx n="83" d="100"/>
          <a:sy n="83" d="100"/>
        </p:scale>
        <p:origin x="-1120" y="-11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356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9CA552-F89B-4362-B1A6-5750336770A0}" type="doc">
      <dgm:prSet loTypeId="urn:microsoft.com/office/officeart/2005/8/layout/hierarchy3" loCatId="list" qsTypeId="urn:microsoft.com/office/officeart/2005/8/quickstyle/3d3" qsCatId="3D" csTypeId="urn:microsoft.com/office/officeart/2005/8/colors/accent0_2" csCatId="mainScheme" phldr="1"/>
      <dgm:spPr/>
      <dgm:t>
        <a:bodyPr/>
        <a:lstStyle/>
        <a:p>
          <a:endParaRPr lang="es-EC"/>
        </a:p>
      </dgm:t>
    </dgm:pt>
    <dgm:pt modelId="{17E053A8-4D9D-404A-BE8B-AD8A1A7420E7}">
      <dgm:prSet/>
      <dgm:spPr/>
      <dgm:t>
        <a:bodyPr/>
        <a:lstStyle/>
        <a:p>
          <a:pPr rtl="0"/>
          <a:r>
            <a:rPr lang="es-EC" dirty="0" smtClean="0"/>
            <a:t>Nueva legislación pone en riesgo sistema de Medicina Integral Prepagada</a:t>
          </a:r>
        </a:p>
      </dgm:t>
    </dgm:pt>
    <dgm:pt modelId="{BF1ACAD1-7784-4202-B7C5-48BC207F0998}" type="parTrans" cxnId="{F7EB5848-5FA6-499B-A6DC-E841DAD35A3A}">
      <dgm:prSet/>
      <dgm:spPr/>
      <dgm:t>
        <a:bodyPr/>
        <a:lstStyle/>
        <a:p>
          <a:endParaRPr lang="es-EC"/>
        </a:p>
      </dgm:t>
    </dgm:pt>
    <dgm:pt modelId="{EA4BFA36-A1CB-421F-8476-1557AC116B23}" type="sibTrans" cxnId="{F7EB5848-5FA6-499B-A6DC-E841DAD35A3A}">
      <dgm:prSet/>
      <dgm:spPr/>
      <dgm:t>
        <a:bodyPr/>
        <a:lstStyle/>
        <a:p>
          <a:endParaRPr lang="es-EC"/>
        </a:p>
      </dgm:t>
    </dgm:pt>
    <dgm:pt modelId="{F9E85D86-A282-4551-935F-2971AC0BA2E2}" type="pres">
      <dgm:prSet presAssocID="{689CA552-F89B-4362-B1A6-5750336770A0}" presName="diagram" presStyleCnt="0">
        <dgm:presLayoutVars>
          <dgm:chPref val="1"/>
          <dgm:dir/>
          <dgm:animOne val="branch"/>
          <dgm:animLvl val="lvl"/>
          <dgm:resizeHandles/>
        </dgm:presLayoutVars>
      </dgm:prSet>
      <dgm:spPr/>
      <dgm:t>
        <a:bodyPr/>
        <a:lstStyle/>
        <a:p>
          <a:endParaRPr lang="es-EC"/>
        </a:p>
      </dgm:t>
    </dgm:pt>
    <dgm:pt modelId="{8025BAFB-3B64-4A8E-813C-8F71EB0E19CD}" type="pres">
      <dgm:prSet presAssocID="{17E053A8-4D9D-404A-BE8B-AD8A1A7420E7}" presName="root" presStyleCnt="0"/>
      <dgm:spPr/>
      <dgm:t>
        <a:bodyPr/>
        <a:lstStyle/>
        <a:p>
          <a:endParaRPr lang="es-EC"/>
        </a:p>
      </dgm:t>
    </dgm:pt>
    <dgm:pt modelId="{5B2D1FBB-D2F9-437C-BEF6-625772606AFB}" type="pres">
      <dgm:prSet presAssocID="{17E053A8-4D9D-404A-BE8B-AD8A1A7420E7}" presName="rootComposite" presStyleCnt="0"/>
      <dgm:spPr/>
      <dgm:t>
        <a:bodyPr/>
        <a:lstStyle/>
        <a:p>
          <a:endParaRPr lang="es-EC"/>
        </a:p>
      </dgm:t>
    </dgm:pt>
    <dgm:pt modelId="{BF21C264-CE0C-4DA4-BEE2-825CD93A7EB6}" type="pres">
      <dgm:prSet presAssocID="{17E053A8-4D9D-404A-BE8B-AD8A1A7420E7}" presName="rootText" presStyleLbl="node1" presStyleIdx="0" presStyleCnt="1" custLinFactNeighborX="-9464" custLinFactNeighborY="9652"/>
      <dgm:spPr/>
      <dgm:t>
        <a:bodyPr/>
        <a:lstStyle/>
        <a:p>
          <a:endParaRPr lang="es-EC"/>
        </a:p>
      </dgm:t>
    </dgm:pt>
    <dgm:pt modelId="{2C88E226-A83A-4563-A649-508D63039093}" type="pres">
      <dgm:prSet presAssocID="{17E053A8-4D9D-404A-BE8B-AD8A1A7420E7}" presName="rootConnector" presStyleLbl="node1" presStyleIdx="0" presStyleCnt="1"/>
      <dgm:spPr/>
      <dgm:t>
        <a:bodyPr/>
        <a:lstStyle/>
        <a:p>
          <a:endParaRPr lang="es-EC"/>
        </a:p>
      </dgm:t>
    </dgm:pt>
    <dgm:pt modelId="{23FA6343-6EC7-4949-8E44-BCA6CD8306E4}" type="pres">
      <dgm:prSet presAssocID="{17E053A8-4D9D-404A-BE8B-AD8A1A7420E7}" presName="childShape" presStyleCnt="0"/>
      <dgm:spPr/>
      <dgm:t>
        <a:bodyPr/>
        <a:lstStyle/>
        <a:p>
          <a:endParaRPr lang="es-EC"/>
        </a:p>
      </dgm:t>
    </dgm:pt>
  </dgm:ptLst>
  <dgm:cxnLst>
    <dgm:cxn modelId="{F7EB5848-5FA6-499B-A6DC-E841DAD35A3A}" srcId="{689CA552-F89B-4362-B1A6-5750336770A0}" destId="{17E053A8-4D9D-404A-BE8B-AD8A1A7420E7}" srcOrd="0" destOrd="0" parTransId="{BF1ACAD1-7784-4202-B7C5-48BC207F0998}" sibTransId="{EA4BFA36-A1CB-421F-8476-1557AC116B23}"/>
    <dgm:cxn modelId="{534695A3-D028-4553-A6BB-F0AA4E3DCBA5}" type="presOf" srcId="{17E053A8-4D9D-404A-BE8B-AD8A1A7420E7}" destId="{BF21C264-CE0C-4DA4-BEE2-825CD93A7EB6}" srcOrd="0" destOrd="0" presId="urn:microsoft.com/office/officeart/2005/8/layout/hierarchy3"/>
    <dgm:cxn modelId="{E5E72684-7F4D-4EFB-BB35-B0ABB529141C}" type="presOf" srcId="{17E053A8-4D9D-404A-BE8B-AD8A1A7420E7}" destId="{2C88E226-A83A-4563-A649-508D63039093}" srcOrd="1" destOrd="0" presId="urn:microsoft.com/office/officeart/2005/8/layout/hierarchy3"/>
    <dgm:cxn modelId="{A80A49C4-F5FC-465E-90EB-AB8BC01C80F1}" type="presOf" srcId="{689CA552-F89B-4362-B1A6-5750336770A0}" destId="{F9E85D86-A282-4551-935F-2971AC0BA2E2}" srcOrd="0" destOrd="0" presId="urn:microsoft.com/office/officeart/2005/8/layout/hierarchy3"/>
    <dgm:cxn modelId="{EF33CAB9-C6C7-419A-AA56-68C59EA00FCE}" type="presParOf" srcId="{F9E85D86-A282-4551-935F-2971AC0BA2E2}" destId="{8025BAFB-3B64-4A8E-813C-8F71EB0E19CD}" srcOrd="0" destOrd="0" presId="urn:microsoft.com/office/officeart/2005/8/layout/hierarchy3"/>
    <dgm:cxn modelId="{DC90821E-E9CF-4B7E-8C3A-19E11E05AF7D}" type="presParOf" srcId="{8025BAFB-3B64-4A8E-813C-8F71EB0E19CD}" destId="{5B2D1FBB-D2F9-437C-BEF6-625772606AFB}" srcOrd="0" destOrd="0" presId="urn:microsoft.com/office/officeart/2005/8/layout/hierarchy3"/>
    <dgm:cxn modelId="{4F53D00F-E627-4F3F-93FD-8FCA7FA02354}" type="presParOf" srcId="{5B2D1FBB-D2F9-437C-BEF6-625772606AFB}" destId="{BF21C264-CE0C-4DA4-BEE2-825CD93A7EB6}" srcOrd="0" destOrd="0" presId="urn:microsoft.com/office/officeart/2005/8/layout/hierarchy3"/>
    <dgm:cxn modelId="{159EC078-8ED4-4172-AAF1-9A327FBBF450}" type="presParOf" srcId="{5B2D1FBB-D2F9-437C-BEF6-625772606AFB}" destId="{2C88E226-A83A-4563-A649-508D63039093}" srcOrd="1" destOrd="0" presId="urn:microsoft.com/office/officeart/2005/8/layout/hierarchy3"/>
    <dgm:cxn modelId="{77F7D1F1-46BC-41D9-A0DA-6E8FC3D51C54}" type="presParOf" srcId="{8025BAFB-3B64-4A8E-813C-8F71EB0E19CD}" destId="{23FA6343-6EC7-4949-8E44-BCA6CD8306E4}"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89CA552-F89B-4362-B1A6-5750336770A0}" type="doc">
      <dgm:prSet loTypeId="urn:microsoft.com/office/officeart/2008/layout/HalfCircleOrganizationChart" loCatId="hierarchy" qsTypeId="urn:microsoft.com/office/officeart/2005/8/quickstyle/3d3" qsCatId="3D" csTypeId="urn:microsoft.com/office/officeart/2005/8/colors/accent0_2" csCatId="mainScheme" phldr="1"/>
      <dgm:spPr/>
      <dgm:t>
        <a:bodyPr/>
        <a:lstStyle/>
        <a:p>
          <a:endParaRPr lang="es-EC"/>
        </a:p>
      </dgm:t>
    </dgm:pt>
    <dgm:pt modelId="{17E053A8-4D9D-404A-BE8B-AD8A1A7420E7}">
      <dgm:prSet custT="1"/>
      <dgm:spPr/>
      <dgm:t>
        <a:bodyPr/>
        <a:lstStyle/>
        <a:p>
          <a:pPr rtl="0"/>
          <a:r>
            <a:rPr lang="es-EC" sz="5000" dirty="0" smtClean="0"/>
            <a:t>MEDICINA PREPAGADA EN RIESGO</a:t>
          </a:r>
        </a:p>
      </dgm:t>
    </dgm:pt>
    <dgm:pt modelId="{BF1ACAD1-7784-4202-B7C5-48BC207F0998}" type="parTrans" cxnId="{F7EB5848-5FA6-499B-A6DC-E841DAD35A3A}">
      <dgm:prSet/>
      <dgm:spPr/>
      <dgm:t>
        <a:bodyPr/>
        <a:lstStyle/>
        <a:p>
          <a:endParaRPr lang="es-EC"/>
        </a:p>
      </dgm:t>
    </dgm:pt>
    <dgm:pt modelId="{EA4BFA36-A1CB-421F-8476-1557AC116B23}" type="sibTrans" cxnId="{F7EB5848-5FA6-499B-A6DC-E841DAD35A3A}">
      <dgm:prSet/>
      <dgm:spPr/>
      <dgm:t>
        <a:bodyPr/>
        <a:lstStyle/>
        <a:p>
          <a:endParaRPr lang="es-EC"/>
        </a:p>
      </dgm:t>
    </dgm:pt>
    <dgm:pt modelId="{73CE25C1-DAF3-4691-A787-FF12B4E7B3B5}" type="pres">
      <dgm:prSet presAssocID="{689CA552-F89B-4362-B1A6-5750336770A0}" presName="Name0" presStyleCnt="0">
        <dgm:presLayoutVars>
          <dgm:orgChart val="1"/>
          <dgm:chPref val="1"/>
          <dgm:dir/>
          <dgm:animOne val="branch"/>
          <dgm:animLvl val="lvl"/>
          <dgm:resizeHandles/>
        </dgm:presLayoutVars>
      </dgm:prSet>
      <dgm:spPr/>
      <dgm:t>
        <a:bodyPr/>
        <a:lstStyle/>
        <a:p>
          <a:endParaRPr lang="es-EC"/>
        </a:p>
      </dgm:t>
    </dgm:pt>
    <dgm:pt modelId="{D1D6FDC2-080C-4701-A83F-DE6EC56CA122}" type="pres">
      <dgm:prSet presAssocID="{17E053A8-4D9D-404A-BE8B-AD8A1A7420E7}" presName="hierRoot1" presStyleCnt="0">
        <dgm:presLayoutVars>
          <dgm:hierBranch val="init"/>
        </dgm:presLayoutVars>
      </dgm:prSet>
      <dgm:spPr/>
    </dgm:pt>
    <dgm:pt modelId="{0D640436-EBCA-4BED-AE27-AD1E6938E8DD}" type="pres">
      <dgm:prSet presAssocID="{17E053A8-4D9D-404A-BE8B-AD8A1A7420E7}" presName="rootComposite1" presStyleCnt="0"/>
      <dgm:spPr/>
    </dgm:pt>
    <dgm:pt modelId="{546BD923-EB87-4728-96C1-47F1EB8EEBB6}" type="pres">
      <dgm:prSet presAssocID="{17E053A8-4D9D-404A-BE8B-AD8A1A7420E7}" presName="rootText1" presStyleLbl="alignAcc1" presStyleIdx="0" presStyleCnt="0">
        <dgm:presLayoutVars>
          <dgm:chPref val="3"/>
        </dgm:presLayoutVars>
      </dgm:prSet>
      <dgm:spPr/>
      <dgm:t>
        <a:bodyPr/>
        <a:lstStyle/>
        <a:p>
          <a:endParaRPr lang="es-EC"/>
        </a:p>
      </dgm:t>
    </dgm:pt>
    <dgm:pt modelId="{A1A00454-1B87-4611-AAED-5079CFDC9651}" type="pres">
      <dgm:prSet presAssocID="{17E053A8-4D9D-404A-BE8B-AD8A1A7420E7}" presName="topArc1" presStyleLbl="parChTrans1D1" presStyleIdx="0" presStyleCnt="2"/>
      <dgm:spPr/>
    </dgm:pt>
    <dgm:pt modelId="{F55D7822-4C20-4203-8736-BF4464392618}" type="pres">
      <dgm:prSet presAssocID="{17E053A8-4D9D-404A-BE8B-AD8A1A7420E7}" presName="bottomArc1" presStyleLbl="parChTrans1D1" presStyleIdx="1" presStyleCnt="2"/>
      <dgm:spPr/>
    </dgm:pt>
    <dgm:pt modelId="{A6026486-93C4-445A-9114-D78BD2082E00}" type="pres">
      <dgm:prSet presAssocID="{17E053A8-4D9D-404A-BE8B-AD8A1A7420E7}" presName="topConnNode1" presStyleLbl="node1" presStyleIdx="0" presStyleCnt="0"/>
      <dgm:spPr/>
      <dgm:t>
        <a:bodyPr/>
        <a:lstStyle/>
        <a:p>
          <a:endParaRPr lang="es-EC"/>
        </a:p>
      </dgm:t>
    </dgm:pt>
    <dgm:pt modelId="{241311BA-3BD3-4ADE-B98D-F70C67DB0626}" type="pres">
      <dgm:prSet presAssocID="{17E053A8-4D9D-404A-BE8B-AD8A1A7420E7}" presName="hierChild2" presStyleCnt="0"/>
      <dgm:spPr/>
    </dgm:pt>
    <dgm:pt modelId="{A9739315-ABDB-4468-BA71-1ABD07948EF5}" type="pres">
      <dgm:prSet presAssocID="{17E053A8-4D9D-404A-BE8B-AD8A1A7420E7}" presName="hierChild3" presStyleCnt="0"/>
      <dgm:spPr/>
    </dgm:pt>
  </dgm:ptLst>
  <dgm:cxnLst>
    <dgm:cxn modelId="{C29F882F-2C0C-4473-8130-6BEFAA9B1A97}" type="presOf" srcId="{17E053A8-4D9D-404A-BE8B-AD8A1A7420E7}" destId="{A6026486-93C4-445A-9114-D78BD2082E00}" srcOrd="1" destOrd="0" presId="urn:microsoft.com/office/officeart/2008/layout/HalfCircleOrganizationChart"/>
    <dgm:cxn modelId="{F7EB5848-5FA6-499B-A6DC-E841DAD35A3A}" srcId="{689CA552-F89B-4362-B1A6-5750336770A0}" destId="{17E053A8-4D9D-404A-BE8B-AD8A1A7420E7}" srcOrd="0" destOrd="0" parTransId="{BF1ACAD1-7784-4202-B7C5-48BC207F0998}" sibTransId="{EA4BFA36-A1CB-421F-8476-1557AC116B23}"/>
    <dgm:cxn modelId="{A625DCF0-58D6-4A69-8512-49BECD3E1DD7}" type="presOf" srcId="{17E053A8-4D9D-404A-BE8B-AD8A1A7420E7}" destId="{546BD923-EB87-4728-96C1-47F1EB8EEBB6}" srcOrd="0" destOrd="0" presId="urn:microsoft.com/office/officeart/2008/layout/HalfCircleOrganizationChart"/>
    <dgm:cxn modelId="{61EE439E-54CF-420B-A9D2-20E22DA010E5}" type="presOf" srcId="{689CA552-F89B-4362-B1A6-5750336770A0}" destId="{73CE25C1-DAF3-4691-A787-FF12B4E7B3B5}" srcOrd="0" destOrd="0" presId="urn:microsoft.com/office/officeart/2008/layout/HalfCircleOrganizationChart"/>
    <dgm:cxn modelId="{47469236-2193-4F3E-AF48-1C0FCBDB3286}" type="presParOf" srcId="{73CE25C1-DAF3-4691-A787-FF12B4E7B3B5}" destId="{D1D6FDC2-080C-4701-A83F-DE6EC56CA122}" srcOrd="0" destOrd="0" presId="urn:microsoft.com/office/officeart/2008/layout/HalfCircleOrganizationChart"/>
    <dgm:cxn modelId="{F46CA16E-91B6-471B-A2C8-C74F2178694B}" type="presParOf" srcId="{D1D6FDC2-080C-4701-A83F-DE6EC56CA122}" destId="{0D640436-EBCA-4BED-AE27-AD1E6938E8DD}" srcOrd="0" destOrd="0" presId="urn:microsoft.com/office/officeart/2008/layout/HalfCircleOrganizationChart"/>
    <dgm:cxn modelId="{FDF0E5EB-0F83-4D84-AF0E-CF21FF6B5CC9}" type="presParOf" srcId="{0D640436-EBCA-4BED-AE27-AD1E6938E8DD}" destId="{546BD923-EB87-4728-96C1-47F1EB8EEBB6}" srcOrd="0" destOrd="0" presId="urn:microsoft.com/office/officeart/2008/layout/HalfCircleOrganizationChart"/>
    <dgm:cxn modelId="{D0CC387C-50A7-46B6-8DEE-5432BD924BD7}" type="presParOf" srcId="{0D640436-EBCA-4BED-AE27-AD1E6938E8DD}" destId="{A1A00454-1B87-4611-AAED-5079CFDC9651}" srcOrd="1" destOrd="0" presId="urn:microsoft.com/office/officeart/2008/layout/HalfCircleOrganizationChart"/>
    <dgm:cxn modelId="{77397463-7291-4610-A2AC-BFC4CE1A8FB5}" type="presParOf" srcId="{0D640436-EBCA-4BED-AE27-AD1E6938E8DD}" destId="{F55D7822-4C20-4203-8736-BF4464392618}" srcOrd="2" destOrd="0" presId="urn:microsoft.com/office/officeart/2008/layout/HalfCircleOrganizationChart"/>
    <dgm:cxn modelId="{08699E47-7F7C-46F3-AA44-56867879C80F}" type="presParOf" srcId="{0D640436-EBCA-4BED-AE27-AD1E6938E8DD}" destId="{A6026486-93C4-445A-9114-D78BD2082E00}" srcOrd="3" destOrd="0" presId="urn:microsoft.com/office/officeart/2008/layout/HalfCircleOrganizationChart"/>
    <dgm:cxn modelId="{846DF250-154D-42B2-A0A0-CC3445C0F97E}" type="presParOf" srcId="{D1D6FDC2-080C-4701-A83F-DE6EC56CA122}" destId="{241311BA-3BD3-4ADE-B98D-F70C67DB0626}" srcOrd="1" destOrd="0" presId="urn:microsoft.com/office/officeart/2008/layout/HalfCircleOrganizationChart"/>
    <dgm:cxn modelId="{87B0103B-EF5D-4E94-83B5-DDC4A161E897}" type="presParOf" srcId="{D1D6FDC2-080C-4701-A83F-DE6EC56CA122}" destId="{A9739315-ABDB-4468-BA71-1ABD07948EF5}" srcOrd="2" destOrd="0" presId="urn:microsoft.com/office/officeart/2008/layout/HalfCircle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2278BD6-FDE0-4753-ADF2-8D78A0273781}" type="doc">
      <dgm:prSet loTypeId="urn:microsoft.com/office/officeart/2005/8/layout/orgChart1" loCatId="hierarchy" qsTypeId="urn:microsoft.com/office/officeart/2005/8/quickstyle/simple5" qsCatId="simple" csTypeId="urn:microsoft.com/office/officeart/2005/8/colors/accent0_2" csCatId="mainScheme" phldr="1"/>
      <dgm:spPr/>
      <dgm:t>
        <a:bodyPr/>
        <a:lstStyle/>
        <a:p>
          <a:endParaRPr lang="es-EC"/>
        </a:p>
      </dgm:t>
    </dgm:pt>
    <dgm:pt modelId="{6B21C1B7-1A2A-4DA2-9F4A-125077B6695D}">
      <dgm:prSet phldrT="[Texto]"/>
      <dgm:spPr/>
      <dgm:t>
        <a:bodyPr/>
        <a:lstStyle/>
        <a:p>
          <a:r>
            <a:rPr lang="es-EC" dirty="0" smtClean="0"/>
            <a:t>Las compañías que financian servicios de atención integral de salud </a:t>
          </a:r>
          <a:r>
            <a:rPr lang="es-EC" dirty="0" err="1" smtClean="0"/>
            <a:t>prepagada</a:t>
          </a:r>
          <a:r>
            <a:rPr lang="es-EC" dirty="0" smtClean="0"/>
            <a:t> o de seguros que oferten cobertura de seguros de asistencia médica, </a:t>
          </a:r>
          <a:r>
            <a:rPr lang="es-EC" b="1" dirty="0" smtClean="0"/>
            <a:t>deberán cancelar o reembolsar a la institución de la Red Pública Integral de Salud, los montos o valores que por atenciones médicas en sus unidades se hayan efectuado a personas que también sean titulares y/o beneficiarios de seguro privado de salud y/o medicina </a:t>
          </a:r>
          <a:r>
            <a:rPr lang="es-EC" b="1" dirty="0" err="1" smtClean="0"/>
            <a:t>prepagada</a:t>
          </a:r>
          <a:r>
            <a:rPr lang="es-EC" b="1" dirty="0" smtClean="0"/>
            <a:t>, </a:t>
          </a:r>
          <a:r>
            <a:rPr lang="es-EC" dirty="0" smtClean="0"/>
            <a:t>hasta el monto de lo contratado. </a:t>
          </a:r>
          <a:endParaRPr lang="es-ES" dirty="0" smtClean="0"/>
        </a:p>
        <a:p>
          <a:endParaRPr lang="es-ES" dirty="0" smtClean="0"/>
        </a:p>
        <a:p>
          <a:r>
            <a:rPr lang="es-EC" dirty="0" smtClean="0"/>
            <a:t>En el caso de que la prestación se haya efectuado en una institución de salud privada y, siempre que haya mediado la respectiva derivación, las compañías que financian servicios de atención integral de salud </a:t>
          </a:r>
          <a:r>
            <a:rPr lang="es-EC" dirty="0" err="1" smtClean="0"/>
            <a:t>prepagada</a:t>
          </a:r>
          <a:r>
            <a:rPr lang="es-EC" dirty="0" smtClean="0"/>
            <a:t> o de seguros que oferten cobertura de seguros de asistencia médica, </a:t>
          </a:r>
          <a:r>
            <a:rPr lang="es-EC" b="1" dirty="0" smtClean="0"/>
            <a:t>deberán cancelar al establecimiento de salud privado o reembolsar a la institución de la Red Pública Integral de Salud los pagos efectuados por dichas atenciones</a:t>
          </a:r>
          <a:r>
            <a:rPr lang="es-EC" dirty="0" smtClean="0"/>
            <a:t>, hasta el monto de lo contratado.</a:t>
          </a:r>
          <a:endParaRPr lang="es-EC" dirty="0"/>
        </a:p>
      </dgm:t>
    </dgm:pt>
    <dgm:pt modelId="{2CD46952-1E97-44B6-9368-BEB5C5F6279C}" type="parTrans" cxnId="{C3BFDBD4-3140-4B69-A3EF-5E10462A587C}">
      <dgm:prSet/>
      <dgm:spPr/>
      <dgm:t>
        <a:bodyPr/>
        <a:lstStyle/>
        <a:p>
          <a:endParaRPr lang="es-EC"/>
        </a:p>
      </dgm:t>
    </dgm:pt>
    <dgm:pt modelId="{57D4CC41-FD82-41BA-87EA-4A4F59DDFB0A}" type="sibTrans" cxnId="{C3BFDBD4-3140-4B69-A3EF-5E10462A587C}">
      <dgm:prSet/>
      <dgm:spPr/>
      <dgm:t>
        <a:bodyPr/>
        <a:lstStyle/>
        <a:p>
          <a:endParaRPr lang="es-EC"/>
        </a:p>
      </dgm:t>
    </dgm:pt>
    <dgm:pt modelId="{935A7A51-5895-4BA3-9A8F-FEABA6B267D3}" type="pres">
      <dgm:prSet presAssocID="{32278BD6-FDE0-4753-ADF2-8D78A0273781}" presName="hierChild1" presStyleCnt="0">
        <dgm:presLayoutVars>
          <dgm:orgChart val="1"/>
          <dgm:chPref val="1"/>
          <dgm:dir/>
          <dgm:animOne val="branch"/>
          <dgm:animLvl val="lvl"/>
          <dgm:resizeHandles/>
        </dgm:presLayoutVars>
      </dgm:prSet>
      <dgm:spPr/>
      <dgm:t>
        <a:bodyPr/>
        <a:lstStyle/>
        <a:p>
          <a:endParaRPr lang="es-ES"/>
        </a:p>
      </dgm:t>
    </dgm:pt>
    <dgm:pt modelId="{ED2193A8-3DA8-4FE2-892F-D06070463282}" type="pres">
      <dgm:prSet presAssocID="{6B21C1B7-1A2A-4DA2-9F4A-125077B6695D}" presName="hierRoot1" presStyleCnt="0">
        <dgm:presLayoutVars>
          <dgm:hierBranch val="init"/>
        </dgm:presLayoutVars>
      </dgm:prSet>
      <dgm:spPr/>
    </dgm:pt>
    <dgm:pt modelId="{E07AD973-699E-4450-8CE6-3C67B5958AC9}" type="pres">
      <dgm:prSet presAssocID="{6B21C1B7-1A2A-4DA2-9F4A-125077B6695D}" presName="rootComposite1" presStyleCnt="0"/>
      <dgm:spPr/>
    </dgm:pt>
    <dgm:pt modelId="{EE55735C-7D1C-42A3-9BDA-48B61CD272A1}" type="pres">
      <dgm:prSet presAssocID="{6B21C1B7-1A2A-4DA2-9F4A-125077B6695D}" presName="rootText1" presStyleLbl="node0" presStyleIdx="0" presStyleCnt="1">
        <dgm:presLayoutVars>
          <dgm:chPref val="3"/>
        </dgm:presLayoutVars>
      </dgm:prSet>
      <dgm:spPr/>
      <dgm:t>
        <a:bodyPr/>
        <a:lstStyle/>
        <a:p>
          <a:endParaRPr lang="es-EC"/>
        </a:p>
      </dgm:t>
    </dgm:pt>
    <dgm:pt modelId="{7BA22CC6-9BC0-4521-9025-7581674EAC3B}" type="pres">
      <dgm:prSet presAssocID="{6B21C1B7-1A2A-4DA2-9F4A-125077B6695D}" presName="rootConnector1" presStyleLbl="node1" presStyleIdx="0" presStyleCnt="0"/>
      <dgm:spPr/>
      <dgm:t>
        <a:bodyPr/>
        <a:lstStyle/>
        <a:p>
          <a:endParaRPr lang="es-ES"/>
        </a:p>
      </dgm:t>
    </dgm:pt>
    <dgm:pt modelId="{4655DC95-0411-471F-B481-DFB961B7F817}" type="pres">
      <dgm:prSet presAssocID="{6B21C1B7-1A2A-4DA2-9F4A-125077B6695D}" presName="hierChild2" presStyleCnt="0"/>
      <dgm:spPr/>
    </dgm:pt>
    <dgm:pt modelId="{D4A443B9-C93C-4E7B-9E2D-DDC8979CBB41}" type="pres">
      <dgm:prSet presAssocID="{6B21C1B7-1A2A-4DA2-9F4A-125077B6695D}" presName="hierChild3" presStyleCnt="0"/>
      <dgm:spPr/>
    </dgm:pt>
  </dgm:ptLst>
  <dgm:cxnLst>
    <dgm:cxn modelId="{CAFF2C8E-0664-42A9-A955-1FE8BDDADD91}" type="presOf" srcId="{6B21C1B7-1A2A-4DA2-9F4A-125077B6695D}" destId="{EE55735C-7D1C-42A3-9BDA-48B61CD272A1}" srcOrd="0" destOrd="0" presId="urn:microsoft.com/office/officeart/2005/8/layout/orgChart1"/>
    <dgm:cxn modelId="{6647C6E5-F4C8-4694-8CA5-88D7D4AFEE57}" type="presOf" srcId="{32278BD6-FDE0-4753-ADF2-8D78A0273781}" destId="{935A7A51-5895-4BA3-9A8F-FEABA6B267D3}" srcOrd="0" destOrd="0" presId="urn:microsoft.com/office/officeart/2005/8/layout/orgChart1"/>
    <dgm:cxn modelId="{C3BFDBD4-3140-4B69-A3EF-5E10462A587C}" srcId="{32278BD6-FDE0-4753-ADF2-8D78A0273781}" destId="{6B21C1B7-1A2A-4DA2-9F4A-125077B6695D}" srcOrd="0" destOrd="0" parTransId="{2CD46952-1E97-44B6-9368-BEB5C5F6279C}" sibTransId="{57D4CC41-FD82-41BA-87EA-4A4F59DDFB0A}"/>
    <dgm:cxn modelId="{B5345677-F407-4910-90ED-28DEDBDEB147}" type="presOf" srcId="{6B21C1B7-1A2A-4DA2-9F4A-125077B6695D}" destId="{7BA22CC6-9BC0-4521-9025-7581674EAC3B}" srcOrd="1" destOrd="0" presId="urn:microsoft.com/office/officeart/2005/8/layout/orgChart1"/>
    <dgm:cxn modelId="{1162DC25-17A1-4A22-ABEE-A80BAD2AABE2}" type="presParOf" srcId="{935A7A51-5895-4BA3-9A8F-FEABA6B267D3}" destId="{ED2193A8-3DA8-4FE2-892F-D06070463282}" srcOrd="0" destOrd="0" presId="urn:microsoft.com/office/officeart/2005/8/layout/orgChart1"/>
    <dgm:cxn modelId="{B857C7D9-8952-4E8B-B696-E936AFFD01DB}" type="presParOf" srcId="{ED2193A8-3DA8-4FE2-892F-D06070463282}" destId="{E07AD973-699E-4450-8CE6-3C67B5958AC9}" srcOrd="0" destOrd="0" presId="urn:microsoft.com/office/officeart/2005/8/layout/orgChart1"/>
    <dgm:cxn modelId="{0CC2B3CD-2666-4166-B113-1F641D2A6DC3}" type="presParOf" srcId="{E07AD973-699E-4450-8CE6-3C67B5958AC9}" destId="{EE55735C-7D1C-42A3-9BDA-48B61CD272A1}" srcOrd="0" destOrd="0" presId="urn:microsoft.com/office/officeart/2005/8/layout/orgChart1"/>
    <dgm:cxn modelId="{7C5A9FB8-BFD8-4C40-A727-9F08795DA2AF}" type="presParOf" srcId="{E07AD973-699E-4450-8CE6-3C67B5958AC9}" destId="{7BA22CC6-9BC0-4521-9025-7581674EAC3B}" srcOrd="1" destOrd="0" presId="urn:microsoft.com/office/officeart/2005/8/layout/orgChart1"/>
    <dgm:cxn modelId="{027FCA70-47DD-4718-B1A0-9DDFC0BEBC6A}" type="presParOf" srcId="{ED2193A8-3DA8-4FE2-892F-D06070463282}" destId="{4655DC95-0411-471F-B481-DFB961B7F817}" srcOrd="1" destOrd="0" presId="urn:microsoft.com/office/officeart/2005/8/layout/orgChart1"/>
    <dgm:cxn modelId="{158A742C-DB47-4D06-9023-E6562D94E844}" type="presParOf" srcId="{ED2193A8-3DA8-4FE2-892F-D06070463282}" destId="{D4A443B9-C93C-4E7B-9E2D-DDC8979CBB41}"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8B429CB-5527-4FD5-89A1-71F575FD9127}" type="doc">
      <dgm:prSet loTypeId="urn:microsoft.com/office/officeart/2005/8/layout/hierarchy3" loCatId="hierarchy" qsTypeId="urn:microsoft.com/office/officeart/2005/8/quickstyle/simple5" qsCatId="simple" csTypeId="urn:microsoft.com/office/officeart/2005/8/colors/accent0_2" csCatId="mainScheme" phldr="1"/>
      <dgm:spPr/>
      <dgm:t>
        <a:bodyPr/>
        <a:lstStyle/>
        <a:p>
          <a:endParaRPr lang="es-EC"/>
        </a:p>
      </dgm:t>
    </dgm:pt>
    <dgm:pt modelId="{67C2520F-87E0-4E20-BC87-C56118BF7612}">
      <dgm:prSet custT="1"/>
      <dgm:spPr/>
      <dgm:t>
        <a:bodyPr/>
        <a:lstStyle/>
        <a:p>
          <a:pPr rtl="0"/>
          <a:r>
            <a:rPr lang="es-ES_tradnl" sz="6000" dirty="0" smtClean="0"/>
            <a:t>Egreso </a:t>
          </a:r>
          <a:r>
            <a:rPr lang="es-ES_tradnl" sz="6000" dirty="0" smtClean="0">
              <a:solidFill>
                <a:schemeClr val="tx2"/>
              </a:solidFill>
            </a:rPr>
            <a:t>estimado</a:t>
          </a:r>
          <a:r>
            <a:rPr lang="es-ES_tradnl" sz="6000" dirty="0" smtClean="0"/>
            <a:t> adicional de 71,5 millones de dólares al año</a:t>
          </a:r>
          <a:endParaRPr lang="es-EC" sz="6000" dirty="0"/>
        </a:p>
      </dgm:t>
    </dgm:pt>
    <dgm:pt modelId="{C4825007-85B0-4D0C-90C2-32837E104AEE}" type="parTrans" cxnId="{BAB37F8E-3FE9-4717-8859-467FD13B7EC9}">
      <dgm:prSet/>
      <dgm:spPr/>
      <dgm:t>
        <a:bodyPr/>
        <a:lstStyle/>
        <a:p>
          <a:endParaRPr lang="es-EC" sz="4000"/>
        </a:p>
      </dgm:t>
    </dgm:pt>
    <dgm:pt modelId="{CD3EE73C-4CAA-43A3-8920-B87ABAFCE77F}" type="sibTrans" cxnId="{BAB37F8E-3FE9-4717-8859-467FD13B7EC9}">
      <dgm:prSet/>
      <dgm:spPr/>
      <dgm:t>
        <a:bodyPr/>
        <a:lstStyle/>
        <a:p>
          <a:endParaRPr lang="es-EC" sz="4000"/>
        </a:p>
      </dgm:t>
    </dgm:pt>
    <dgm:pt modelId="{48D48FF3-24EF-4482-B428-39EDCFFCF123}" type="pres">
      <dgm:prSet presAssocID="{E8B429CB-5527-4FD5-89A1-71F575FD9127}" presName="diagram" presStyleCnt="0">
        <dgm:presLayoutVars>
          <dgm:chPref val="1"/>
          <dgm:dir/>
          <dgm:animOne val="branch"/>
          <dgm:animLvl val="lvl"/>
          <dgm:resizeHandles/>
        </dgm:presLayoutVars>
      </dgm:prSet>
      <dgm:spPr/>
      <dgm:t>
        <a:bodyPr/>
        <a:lstStyle/>
        <a:p>
          <a:endParaRPr lang="es-ES"/>
        </a:p>
      </dgm:t>
    </dgm:pt>
    <dgm:pt modelId="{B6EDE855-7E9B-41E1-8333-C81D04528314}" type="pres">
      <dgm:prSet presAssocID="{67C2520F-87E0-4E20-BC87-C56118BF7612}" presName="root" presStyleCnt="0"/>
      <dgm:spPr/>
    </dgm:pt>
    <dgm:pt modelId="{63C2ED98-7AEA-4649-970E-CCA203231193}" type="pres">
      <dgm:prSet presAssocID="{67C2520F-87E0-4E20-BC87-C56118BF7612}" presName="rootComposite" presStyleCnt="0"/>
      <dgm:spPr/>
    </dgm:pt>
    <dgm:pt modelId="{4E4E5955-92D4-41BA-8113-A92391CFBA42}" type="pres">
      <dgm:prSet presAssocID="{67C2520F-87E0-4E20-BC87-C56118BF7612}" presName="rootText" presStyleLbl="node1" presStyleIdx="0" presStyleCnt="1" custLinFactNeighborX="-2874" custLinFactNeighborY="3046"/>
      <dgm:spPr/>
      <dgm:t>
        <a:bodyPr/>
        <a:lstStyle/>
        <a:p>
          <a:endParaRPr lang="es-EC"/>
        </a:p>
      </dgm:t>
    </dgm:pt>
    <dgm:pt modelId="{26069FEE-B6AB-465E-B4ED-10F7DAB4FC68}" type="pres">
      <dgm:prSet presAssocID="{67C2520F-87E0-4E20-BC87-C56118BF7612}" presName="rootConnector" presStyleLbl="node1" presStyleIdx="0" presStyleCnt="1"/>
      <dgm:spPr/>
      <dgm:t>
        <a:bodyPr/>
        <a:lstStyle/>
        <a:p>
          <a:endParaRPr lang="es-ES"/>
        </a:p>
      </dgm:t>
    </dgm:pt>
    <dgm:pt modelId="{E02AB209-EE32-41AE-8151-5C258D90892E}" type="pres">
      <dgm:prSet presAssocID="{67C2520F-87E0-4E20-BC87-C56118BF7612}" presName="childShape" presStyleCnt="0"/>
      <dgm:spPr/>
    </dgm:pt>
  </dgm:ptLst>
  <dgm:cxnLst>
    <dgm:cxn modelId="{E8880333-16BB-4A69-ABAA-4C506E47F2B9}" type="presOf" srcId="{67C2520F-87E0-4E20-BC87-C56118BF7612}" destId="{4E4E5955-92D4-41BA-8113-A92391CFBA42}" srcOrd="0" destOrd="0" presId="urn:microsoft.com/office/officeart/2005/8/layout/hierarchy3"/>
    <dgm:cxn modelId="{1D05A7FC-FA86-4D40-B327-BBBC4D9DCAC5}" type="presOf" srcId="{E8B429CB-5527-4FD5-89A1-71F575FD9127}" destId="{48D48FF3-24EF-4482-B428-39EDCFFCF123}" srcOrd="0" destOrd="0" presId="urn:microsoft.com/office/officeart/2005/8/layout/hierarchy3"/>
    <dgm:cxn modelId="{BAB37F8E-3FE9-4717-8859-467FD13B7EC9}" srcId="{E8B429CB-5527-4FD5-89A1-71F575FD9127}" destId="{67C2520F-87E0-4E20-BC87-C56118BF7612}" srcOrd="0" destOrd="0" parTransId="{C4825007-85B0-4D0C-90C2-32837E104AEE}" sibTransId="{CD3EE73C-4CAA-43A3-8920-B87ABAFCE77F}"/>
    <dgm:cxn modelId="{FD56EFBF-FADB-4FF1-892E-4582CE8D8365}" type="presOf" srcId="{67C2520F-87E0-4E20-BC87-C56118BF7612}" destId="{26069FEE-B6AB-465E-B4ED-10F7DAB4FC68}" srcOrd="1" destOrd="0" presId="urn:microsoft.com/office/officeart/2005/8/layout/hierarchy3"/>
    <dgm:cxn modelId="{FBA0F686-0ED9-442D-8018-1D24AD521D1C}" type="presParOf" srcId="{48D48FF3-24EF-4482-B428-39EDCFFCF123}" destId="{B6EDE855-7E9B-41E1-8333-C81D04528314}" srcOrd="0" destOrd="0" presId="urn:microsoft.com/office/officeart/2005/8/layout/hierarchy3"/>
    <dgm:cxn modelId="{C01168E8-0F1A-4400-A84D-28C64873E48D}" type="presParOf" srcId="{B6EDE855-7E9B-41E1-8333-C81D04528314}" destId="{63C2ED98-7AEA-4649-970E-CCA203231193}" srcOrd="0" destOrd="0" presId="urn:microsoft.com/office/officeart/2005/8/layout/hierarchy3"/>
    <dgm:cxn modelId="{7D3BCAC9-301C-42A2-9AA1-79676176C145}" type="presParOf" srcId="{63C2ED98-7AEA-4649-970E-CCA203231193}" destId="{4E4E5955-92D4-41BA-8113-A92391CFBA42}" srcOrd="0" destOrd="0" presId="urn:microsoft.com/office/officeart/2005/8/layout/hierarchy3"/>
    <dgm:cxn modelId="{405247AF-AB29-4592-9866-C05C25DA3521}" type="presParOf" srcId="{63C2ED98-7AEA-4649-970E-CCA203231193}" destId="{26069FEE-B6AB-465E-B4ED-10F7DAB4FC68}" srcOrd="1" destOrd="0" presId="urn:microsoft.com/office/officeart/2005/8/layout/hierarchy3"/>
    <dgm:cxn modelId="{AD10CD23-EA49-4962-8A0F-102F29ED41AA}" type="presParOf" srcId="{B6EDE855-7E9B-41E1-8333-C81D04528314}" destId="{E02AB209-EE32-41AE-8151-5C258D90892E}"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7E094F9-CDAE-4097-9F94-53F56C7BECA6}" type="doc">
      <dgm:prSet loTypeId="urn:microsoft.com/office/officeart/2005/8/layout/process4" loCatId="process" qsTypeId="urn:microsoft.com/office/officeart/2005/8/quickstyle/simple5" qsCatId="simple" csTypeId="urn:microsoft.com/office/officeart/2005/8/colors/accent0_2" csCatId="mainScheme" phldr="1"/>
      <dgm:spPr/>
      <dgm:t>
        <a:bodyPr/>
        <a:lstStyle/>
        <a:p>
          <a:endParaRPr lang="es-EC"/>
        </a:p>
      </dgm:t>
    </dgm:pt>
    <dgm:pt modelId="{16D27741-C944-4528-84CA-92154AE3FE55}">
      <dgm:prSet phldrT="[Texto]" custT="1"/>
      <dgm:spPr/>
      <dgm:t>
        <a:bodyPr/>
        <a:lstStyle/>
        <a:p>
          <a:r>
            <a:rPr lang="es-EC" sz="1800" b="1" dirty="0" smtClean="0"/>
            <a:t>Informe sobre el proyecto de Ley Orgánica de Incentivos Tributarios para varios sectores productivos, costo de asumir el copago de afiliados que utilicen medicina prepaga </a:t>
          </a:r>
          <a:endParaRPr lang="es-EC" sz="1800" b="1" dirty="0"/>
        </a:p>
      </dgm:t>
    </dgm:pt>
    <dgm:pt modelId="{84062F07-C64E-4F5A-94E4-3F524D40A78A}" type="parTrans" cxnId="{1949097B-9619-4256-9361-7E2AEE8DCC98}">
      <dgm:prSet/>
      <dgm:spPr/>
      <dgm:t>
        <a:bodyPr/>
        <a:lstStyle/>
        <a:p>
          <a:endParaRPr lang="es-EC" sz="1800" b="1"/>
        </a:p>
      </dgm:t>
    </dgm:pt>
    <dgm:pt modelId="{D02AFE77-946C-48ED-9D68-4ECD71CD4FAA}" type="sibTrans" cxnId="{1949097B-9619-4256-9361-7E2AEE8DCC98}">
      <dgm:prSet/>
      <dgm:spPr/>
      <dgm:t>
        <a:bodyPr/>
        <a:lstStyle/>
        <a:p>
          <a:endParaRPr lang="es-EC" sz="1800" b="1"/>
        </a:p>
      </dgm:t>
    </dgm:pt>
    <dgm:pt modelId="{336A78AD-4F12-4D77-A5DA-1CCD3EA853D0}">
      <dgm:prSet/>
      <dgm:spPr/>
      <dgm:t>
        <a:bodyPr/>
        <a:lstStyle/>
        <a:p>
          <a:r>
            <a:rPr lang="es-EC" smtClean="0"/>
            <a:t>Elaborado por la Dirección Actuarial y de Investigación del Instituto Ecuatoriano de Seguridad Social (IESS)</a:t>
          </a:r>
          <a:endParaRPr lang="es-EC" dirty="0"/>
        </a:p>
      </dgm:t>
    </dgm:pt>
    <dgm:pt modelId="{960569A0-B612-4832-860D-3386B5ED678F}" type="parTrans" cxnId="{2F8ECC4F-1BA3-40C2-8F18-03776D0A503B}">
      <dgm:prSet/>
      <dgm:spPr/>
      <dgm:t>
        <a:bodyPr/>
        <a:lstStyle/>
        <a:p>
          <a:endParaRPr lang="es-EC"/>
        </a:p>
      </dgm:t>
    </dgm:pt>
    <dgm:pt modelId="{DAE17DE2-6E25-4975-A87A-5BEB936DD4B7}" type="sibTrans" cxnId="{2F8ECC4F-1BA3-40C2-8F18-03776D0A503B}">
      <dgm:prSet/>
      <dgm:spPr/>
      <dgm:t>
        <a:bodyPr/>
        <a:lstStyle/>
        <a:p>
          <a:endParaRPr lang="es-EC"/>
        </a:p>
      </dgm:t>
    </dgm:pt>
    <dgm:pt modelId="{AD9EBD3C-F6CA-49D6-97FE-7D1CD8424CC9}">
      <dgm:prSet/>
      <dgm:spPr/>
      <dgm:t>
        <a:bodyPr/>
        <a:lstStyle/>
        <a:p>
          <a:r>
            <a:rPr lang="es-EC" dirty="0" smtClean="0">
              <a:solidFill>
                <a:schemeClr val="tx2"/>
              </a:solidFill>
            </a:rPr>
            <a:t>Presentado como anexo No. 3, por el Presidente de la Comisión Especializada Permanente del Régimen Económico y tributario a la Presidenta de la Asamblea Nacional</a:t>
          </a:r>
          <a:endParaRPr lang="es-EC" dirty="0">
            <a:solidFill>
              <a:schemeClr val="tx2"/>
            </a:solidFill>
          </a:endParaRPr>
        </a:p>
      </dgm:t>
    </dgm:pt>
    <dgm:pt modelId="{A09F26C2-48E5-45FE-9E61-06E9449F87AF}" type="parTrans" cxnId="{5172F91C-1ED7-45BE-8BE2-45422E9CED71}">
      <dgm:prSet/>
      <dgm:spPr/>
      <dgm:t>
        <a:bodyPr/>
        <a:lstStyle/>
        <a:p>
          <a:endParaRPr lang="es-EC"/>
        </a:p>
      </dgm:t>
    </dgm:pt>
    <dgm:pt modelId="{32D6C26C-568E-424E-AE21-A33A280411F4}" type="sibTrans" cxnId="{5172F91C-1ED7-45BE-8BE2-45422E9CED71}">
      <dgm:prSet/>
      <dgm:spPr/>
      <dgm:t>
        <a:bodyPr/>
        <a:lstStyle/>
        <a:p>
          <a:endParaRPr lang="es-EC"/>
        </a:p>
      </dgm:t>
    </dgm:pt>
    <dgm:pt modelId="{096411F4-3BAC-4075-B58E-4F92256CDDFA}" type="pres">
      <dgm:prSet presAssocID="{37E094F9-CDAE-4097-9F94-53F56C7BECA6}" presName="Name0" presStyleCnt="0">
        <dgm:presLayoutVars>
          <dgm:dir/>
          <dgm:animLvl val="lvl"/>
          <dgm:resizeHandles val="exact"/>
        </dgm:presLayoutVars>
      </dgm:prSet>
      <dgm:spPr/>
      <dgm:t>
        <a:bodyPr/>
        <a:lstStyle/>
        <a:p>
          <a:endParaRPr lang="es-ES"/>
        </a:p>
      </dgm:t>
    </dgm:pt>
    <dgm:pt modelId="{C00F3DCA-17A4-463E-A47A-9728B5DB15E2}" type="pres">
      <dgm:prSet presAssocID="{16D27741-C944-4528-84CA-92154AE3FE55}" presName="boxAndChildren" presStyleCnt="0"/>
      <dgm:spPr/>
    </dgm:pt>
    <dgm:pt modelId="{36068D79-8031-42AB-A70F-0A109275202B}" type="pres">
      <dgm:prSet presAssocID="{16D27741-C944-4528-84CA-92154AE3FE55}" presName="parentTextBox" presStyleLbl="node1" presStyleIdx="0" presStyleCnt="1"/>
      <dgm:spPr/>
      <dgm:t>
        <a:bodyPr/>
        <a:lstStyle/>
        <a:p>
          <a:endParaRPr lang="es-ES"/>
        </a:p>
      </dgm:t>
    </dgm:pt>
    <dgm:pt modelId="{C7EC77D1-2C33-45F3-8F6A-92F7B3052389}" type="pres">
      <dgm:prSet presAssocID="{16D27741-C944-4528-84CA-92154AE3FE55}" presName="entireBox" presStyleLbl="node1" presStyleIdx="0" presStyleCnt="1" custLinFactNeighborX="-1031" custLinFactNeighborY="16461"/>
      <dgm:spPr/>
      <dgm:t>
        <a:bodyPr/>
        <a:lstStyle/>
        <a:p>
          <a:endParaRPr lang="es-ES"/>
        </a:p>
      </dgm:t>
    </dgm:pt>
    <dgm:pt modelId="{A85F402C-8D95-4E9F-9D1B-030D74510430}" type="pres">
      <dgm:prSet presAssocID="{16D27741-C944-4528-84CA-92154AE3FE55}" presName="descendantBox" presStyleCnt="0"/>
      <dgm:spPr/>
    </dgm:pt>
    <dgm:pt modelId="{0E5F463D-2E3B-4D13-B5C8-2722583D2C93}" type="pres">
      <dgm:prSet presAssocID="{336A78AD-4F12-4D77-A5DA-1CCD3EA853D0}" presName="childTextBox" presStyleLbl="fgAccFollowNode1" presStyleIdx="0" presStyleCnt="2">
        <dgm:presLayoutVars>
          <dgm:bulletEnabled val="1"/>
        </dgm:presLayoutVars>
      </dgm:prSet>
      <dgm:spPr/>
      <dgm:t>
        <a:bodyPr/>
        <a:lstStyle/>
        <a:p>
          <a:endParaRPr lang="es-ES"/>
        </a:p>
      </dgm:t>
    </dgm:pt>
    <dgm:pt modelId="{5987CC92-0AD8-4FEF-B639-533C6278F259}" type="pres">
      <dgm:prSet presAssocID="{AD9EBD3C-F6CA-49D6-97FE-7D1CD8424CC9}" presName="childTextBox" presStyleLbl="fgAccFollowNode1" presStyleIdx="1" presStyleCnt="2">
        <dgm:presLayoutVars>
          <dgm:bulletEnabled val="1"/>
        </dgm:presLayoutVars>
      </dgm:prSet>
      <dgm:spPr/>
      <dgm:t>
        <a:bodyPr/>
        <a:lstStyle/>
        <a:p>
          <a:endParaRPr lang="es-EC"/>
        </a:p>
      </dgm:t>
    </dgm:pt>
  </dgm:ptLst>
  <dgm:cxnLst>
    <dgm:cxn modelId="{84CA7A01-D9DE-4D6E-AD70-D5BD010DA18E}" type="presOf" srcId="{336A78AD-4F12-4D77-A5DA-1CCD3EA853D0}" destId="{0E5F463D-2E3B-4D13-B5C8-2722583D2C93}" srcOrd="0" destOrd="0" presId="urn:microsoft.com/office/officeart/2005/8/layout/process4"/>
    <dgm:cxn modelId="{5172F91C-1ED7-45BE-8BE2-45422E9CED71}" srcId="{16D27741-C944-4528-84CA-92154AE3FE55}" destId="{AD9EBD3C-F6CA-49D6-97FE-7D1CD8424CC9}" srcOrd="1" destOrd="0" parTransId="{A09F26C2-48E5-45FE-9E61-06E9449F87AF}" sibTransId="{32D6C26C-568E-424E-AE21-A33A280411F4}"/>
    <dgm:cxn modelId="{2F8ECC4F-1BA3-40C2-8F18-03776D0A503B}" srcId="{16D27741-C944-4528-84CA-92154AE3FE55}" destId="{336A78AD-4F12-4D77-A5DA-1CCD3EA853D0}" srcOrd="0" destOrd="0" parTransId="{960569A0-B612-4832-860D-3386B5ED678F}" sibTransId="{DAE17DE2-6E25-4975-A87A-5BEB936DD4B7}"/>
    <dgm:cxn modelId="{D9E1E45C-F8C4-4582-AE0A-852F3AC82758}" type="presOf" srcId="{16D27741-C944-4528-84CA-92154AE3FE55}" destId="{36068D79-8031-42AB-A70F-0A109275202B}" srcOrd="0" destOrd="0" presId="urn:microsoft.com/office/officeart/2005/8/layout/process4"/>
    <dgm:cxn modelId="{19FB9DC9-6346-46E8-AF27-900533AD97F0}" type="presOf" srcId="{16D27741-C944-4528-84CA-92154AE3FE55}" destId="{C7EC77D1-2C33-45F3-8F6A-92F7B3052389}" srcOrd="1" destOrd="0" presId="urn:microsoft.com/office/officeart/2005/8/layout/process4"/>
    <dgm:cxn modelId="{9DA85A3B-500F-4B17-A00F-B64290993502}" type="presOf" srcId="{37E094F9-CDAE-4097-9F94-53F56C7BECA6}" destId="{096411F4-3BAC-4075-B58E-4F92256CDDFA}" srcOrd="0" destOrd="0" presId="urn:microsoft.com/office/officeart/2005/8/layout/process4"/>
    <dgm:cxn modelId="{ED3C71CD-8C75-439A-8115-BBF7758C9627}" type="presOf" srcId="{AD9EBD3C-F6CA-49D6-97FE-7D1CD8424CC9}" destId="{5987CC92-0AD8-4FEF-B639-533C6278F259}" srcOrd="0" destOrd="0" presId="urn:microsoft.com/office/officeart/2005/8/layout/process4"/>
    <dgm:cxn modelId="{1949097B-9619-4256-9361-7E2AEE8DCC98}" srcId="{37E094F9-CDAE-4097-9F94-53F56C7BECA6}" destId="{16D27741-C944-4528-84CA-92154AE3FE55}" srcOrd="0" destOrd="0" parTransId="{84062F07-C64E-4F5A-94E4-3F524D40A78A}" sibTransId="{D02AFE77-946C-48ED-9D68-4ECD71CD4FAA}"/>
    <dgm:cxn modelId="{EC1A0BC1-ED83-4299-BAA1-94B6B0F7F3DA}" type="presParOf" srcId="{096411F4-3BAC-4075-B58E-4F92256CDDFA}" destId="{C00F3DCA-17A4-463E-A47A-9728B5DB15E2}" srcOrd="0" destOrd="0" presId="urn:microsoft.com/office/officeart/2005/8/layout/process4"/>
    <dgm:cxn modelId="{F5686A8E-BAB7-41C1-A54A-46AACF2E2B2B}" type="presParOf" srcId="{C00F3DCA-17A4-463E-A47A-9728B5DB15E2}" destId="{36068D79-8031-42AB-A70F-0A109275202B}" srcOrd="0" destOrd="0" presId="urn:microsoft.com/office/officeart/2005/8/layout/process4"/>
    <dgm:cxn modelId="{540198CD-B783-4BF9-8219-D60917E9B1E5}" type="presParOf" srcId="{C00F3DCA-17A4-463E-A47A-9728B5DB15E2}" destId="{C7EC77D1-2C33-45F3-8F6A-92F7B3052389}" srcOrd="1" destOrd="0" presId="urn:microsoft.com/office/officeart/2005/8/layout/process4"/>
    <dgm:cxn modelId="{37378293-5866-4C42-A31E-DE6C6A40979B}" type="presParOf" srcId="{C00F3DCA-17A4-463E-A47A-9728B5DB15E2}" destId="{A85F402C-8D95-4E9F-9D1B-030D74510430}" srcOrd="2" destOrd="0" presId="urn:microsoft.com/office/officeart/2005/8/layout/process4"/>
    <dgm:cxn modelId="{D8386489-73CD-4189-A9D4-9F8EF27C041F}" type="presParOf" srcId="{A85F402C-8D95-4E9F-9D1B-030D74510430}" destId="{0E5F463D-2E3B-4D13-B5C8-2722583D2C93}" srcOrd="0" destOrd="0" presId="urn:microsoft.com/office/officeart/2005/8/layout/process4"/>
    <dgm:cxn modelId="{A01B6055-8E0A-4BFC-97AF-CA9593E6A7F8}" type="presParOf" srcId="{A85F402C-8D95-4E9F-9D1B-030D74510430}" destId="{5987CC92-0AD8-4FEF-B639-533C6278F259}" srcOrd="1"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F49ADE8-2AA0-439E-B91A-DA115097D614}"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endParaRPr lang="es-EC"/>
        </a:p>
      </dgm:t>
    </dgm:pt>
    <dgm:pt modelId="{D1565F01-5696-4B95-94C3-57D50C07D680}">
      <dgm:prSet/>
      <dgm:spPr/>
      <dgm:t>
        <a:bodyPr/>
        <a:lstStyle/>
        <a:p>
          <a:pPr rtl="0"/>
          <a:r>
            <a:rPr lang="es-ES_tradnl" b="1" dirty="0" smtClean="0">
              <a:solidFill>
                <a:schemeClr val="tx2"/>
              </a:solidFill>
            </a:rPr>
            <a:t>1. Analiza 17 empresas de Medicina Prepagada, pero 9 empresas de esa lista no son de medicina prepagada, sino de distinta naturaleza y objeto social, como laboratorios clínicos, de radiología y otros.</a:t>
          </a:r>
          <a:endParaRPr lang="es-EC" b="1" dirty="0">
            <a:solidFill>
              <a:schemeClr val="tx2"/>
            </a:solidFill>
          </a:endParaRPr>
        </a:p>
      </dgm:t>
    </dgm:pt>
    <dgm:pt modelId="{5395EA3D-8ED6-41C7-876C-A7D77A3E7174}" type="parTrans" cxnId="{9D88FCB6-9145-4210-94A7-E511A6906AD7}">
      <dgm:prSet/>
      <dgm:spPr/>
      <dgm:t>
        <a:bodyPr/>
        <a:lstStyle/>
        <a:p>
          <a:endParaRPr lang="es-EC" b="1">
            <a:solidFill>
              <a:schemeClr val="tx2"/>
            </a:solidFill>
          </a:endParaRPr>
        </a:p>
      </dgm:t>
    </dgm:pt>
    <dgm:pt modelId="{06828B5E-1C24-4E05-80BD-A42177C6CC52}" type="sibTrans" cxnId="{9D88FCB6-9145-4210-94A7-E511A6906AD7}">
      <dgm:prSet/>
      <dgm:spPr/>
      <dgm:t>
        <a:bodyPr/>
        <a:lstStyle/>
        <a:p>
          <a:endParaRPr lang="es-EC" b="1">
            <a:solidFill>
              <a:schemeClr val="tx2"/>
            </a:solidFill>
          </a:endParaRPr>
        </a:p>
      </dgm:t>
    </dgm:pt>
    <dgm:pt modelId="{9E5549F4-71BA-4414-ACCD-12BCE6C686A0}">
      <dgm:prSet/>
      <dgm:spPr/>
      <dgm:t>
        <a:bodyPr/>
        <a:lstStyle/>
        <a:p>
          <a:pPr rtl="0"/>
          <a:r>
            <a:rPr lang="es-ES_tradnl" b="1" dirty="0" smtClean="0">
              <a:solidFill>
                <a:schemeClr val="tx2"/>
              </a:solidFill>
            </a:rPr>
            <a:t>2. Omite en cambio 10 empresas de medicina </a:t>
          </a:r>
          <a:r>
            <a:rPr lang="es-ES_tradnl" b="1" dirty="0" err="1" smtClean="0">
              <a:solidFill>
                <a:schemeClr val="tx2"/>
              </a:solidFill>
            </a:rPr>
            <a:t>prepagada</a:t>
          </a:r>
          <a:r>
            <a:rPr lang="es-ES_tradnl" b="1" dirty="0" smtClean="0">
              <a:solidFill>
                <a:schemeClr val="tx2"/>
              </a:solidFill>
            </a:rPr>
            <a:t>, algunas de las cuales tienen pérdida en sus balances.</a:t>
          </a:r>
          <a:endParaRPr lang="es-EC" b="1" dirty="0">
            <a:solidFill>
              <a:schemeClr val="tx2"/>
            </a:solidFill>
          </a:endParaRPr>
        </a:p>
      </dgm:t>
    </dgm:pt>
    <dgm:pt modelId="{3380EAAD-9EDB-4AD5-BFD8-7ED0A5A81561}" type="parTrans" cxnId="{61B57227-C0E5-46ED-AF60-F2F07C7BF9DC}">
      <dgm:prSet/>
      <dgm:spPr/>
      <dgm:t>
        <a:bodyPr/>
        <a:lstStyle/>
        <a:p>
          <a:endParaRPr lang="es-EC" b="1">
            <a:solidFill>
              <a:schemeClr val="tx2"/>
            </a:solidFill>
          </a:endParaRPr>
        </a:p>
      </dgm:t>
    </dgm:pt>
    <dgm:pt modelId="{EFF99FBF-3321-48F7-B7F1-B37241077C72}" type="sibTrans" cxnId="{61B57227-C0E5-46ED-AF60-F2F07C7BF9DC}">
      <dgm:prSet/>
      <dgm:spPr/>
      <dgm:t>
        <a:bodyPr/>
        <a:lstStyle/>
        <a:p>
          <a:endParaRPr lang="es-EC" b="1">
            <a:solidFill>
              <a:schemeClr val="tx2"/>
            </a:solidFill>
          </a:endParaRPr>
        </a:p>
      </dgm:t>
    </dgm:pt>
    <dgm:pt modelId="{5D93039A-9AE9-430A-9832-6381A7126830}">
      <dgm:prSet/>
      <dgm:spPr/>
      <dgm:t>
        <a:bodyPr/>
        <a:lstStyle/>
        <a:p>
          <a:pPr rtl="0"/>
          <a:r>
            <a:rPr lang="es-ES_tradnl" b="1" dirty="0" smtClean="0">
              <a:solidFill>
                <a:schemeClr val="tx2"/>
              </a:solidFill>
            </a:rPr>
            <a:t>3. En varios casos registra ingresos prestacionales  sin considerar gastos de ninguna naturaleza,  como si fueran iguales a utilidad.</a:t>
          </a:r>
          <a:endParaRPr lang="es-EC" b="1" dirty="0">
            <a:solidFill>
              <a:schemeClr val="tx2"/>
            </a:solidFill>
          </a:endParaRPr>
        </a:p>
      </dgm:t>
    </dgm:pt>
    <dgm:pt modelId="{0911C001-0A5C-4732-A9F7-21ECA8B55FB9}" type="parTrans" cxnId="{E9EA5686-4103-42C9-9B02-E12E076502C7}">
      <dgm:prSet/>
      <dgm:spPr/>
      <dgm:t>
        <a:bodyPr/>
        <a:lstStyle/>
        <a:p>
          <a:endParaRPr lang="es-EC" b="1">
            <a:solidFill>
              <a:schemeClr val="tx2"/>
            </a:solidFill>
          </a:endParaRPr>
        </a:p>
      </dgm:t>
    </dgm:pt>
    <dgm:pt modelId="{FC552657-0DCC-4F74-AA88-6D080202BE9D}" type="sibTrans" cxnId="{E9EA5686-4103-42C9-9B02-E12E076502C7}">
      <dgm:prSet/>
      <dgm:spPr/>
      <dgm:t>
        <a:bodyPr/>
        <a:lstStyle/>
        <a:p>
          <a:endParaRPr lang="es-EC" b="1">
            <a:solidFill>
              <a:schemeClr val="tx2"/>
            </a:solidFill>
          </a:endParaRPr>
        </a:p>
      </dgm:t>
    </dgm:pt>
    <dgm:pt modelId="{DE72B895-3334-4E0B-9F31-1C208E23D03A}" type="pres">
      <dgm:prSet presAssocID="{BF49ADE8-2AA0-439E-B91A-DA115097D614}" presName="linear" presStyleCnt="0">
        <dgm:presLayoutVars>
          <dgm:animLvl val="lvl"/>
          <dgm:resizeHandles val="exact"/>
        </dgm:presLayoutVars>
      </dgm:prSet>
      <dgm:spPr/>
      <dgm:t>
        <a:bodyPr/>
        <a:lstStyle/>
        <a:p>
          <a:endParaRPr lang="es-ES"/>
        </a:p>
      </dgm:t>
    </dgm:pt>
    <dgm:pt modelId="{803729ED-6885-403C-9DA5-188069229481}" type="pres">
      <dgm:prSet presAssocID="{D1565F01-5696-4B95-94C3-57D50C07D680}" presName="parentText" presStyleLbl="node1" presStyleIdx="0" presStyleCnt="3">
        <dgm:presLayoutVars>
          <dgm:chMax val="0"/>
          <dgm:bulletEnabled val="1"/>
        </dgm:presLayoutVars>
      </dgm:prSet>
      <dgm:spPr/>
      <dgm:t>
        <a:bodyPr/>
        <a:lstStyle/>
        <a:p>
          <a:endParaRPr lang="es-ES"/>
        </a:p>
      </dgm:t>
    </dgm:pt>
    <dgm:pt modelId="{23E7BA9C-A2B4-4F85-A6D4-D91039BD4F4F}" type="pres">
      <dgm:prSet presAssocID="{06828B5E-1C24-4E05-80BD-A42177C6CC52}" presName="spacer" presStyleCnt="0"/>
      <dgm:spPr/>
    </dgm:pt>
    <dgm:pt modelId="{F8682F9E-25B3-432F-ADA0-16FF2183369B}" type="pres">
      <dgm:prSet presAssocID="{9E5549F4-71BA-4414-ACCD-12BCE6C686A0}" presName="parentText" presStyleLbl="node1" presStyleIdx="1" presStyleCnt="3">
        <dgm:presLayoutVars>
          <dgm:chMax val="0"/>
          <dgm:bulletEnabled val="1"/>
        </dgm:presLayoutVars>
      </dgm:prSet>
      <dgm:spPr/>
      <dgm:t>
        <a:bodyPr/>
        <a:lstStyle/>
        <a:p>
          <a:endParaRPr lang="es-EC"/>
        </a:p>
      </dgm:t>
    </dgm:pt>
    <dgm:pt modelId="{9A42B09D-C9D0-4DDB-93CE-3D1D52670BF7}" type="pres">
      <dgm:prSet presAssocID="{EFF99FBF-3321-48F7-B7F1-B37241077C72}" presName="spacer" presStyleCnt="0"/>
      <dgm:spPr/>
    </dgm:pt>
    <dgm:pt modelId="{881FC0B2-60AE-4559-8A23-7A59F06CAE00}" type="pres">
      <dgm:prSet presAssocID="{5D93039A-9AE9-430A-9832-6381A7126830}" presName="parentText" presStyleLbl="node1" presStyleIdx="2" presStyleCnt="3">
        <dgm:presLayoutVars>
          <dgm:chMax val="0"/>
          <dgm:bulletEnabled val="1"/>
        </dgm:presLayoutVars>
      </dgm:prSet>
      <dgm:spPr/>
      <dgm:t>
        <a:bodyPr/>
        <a:lstStyle/>
        <a:p>
          <a:endParaRPr lang="es-EC"/>
        </a:p>
      </dgm:t>
    </dgm:pt>
  </dgm:ptLst>
  <dgm:cxnLst>
    <dgm:cxn modelId="{9D88FCB6-9145-4210-94A7-E511A6906AD7}" srcId="{BF49ADE8-2AA0-439E-B91A-DA115097D614}" destId="{D1565F01-5696-4B95-94C3-57D50C07D680}" srcOrd="0" destOrd="0" parTransId="{5395EA3D-8ED6-41C7-876C-A7D77A3E7174}" sibTransId="{06828B5E-1C24-4E05-80BD-A42177C6CC52}"/>
    <dgm:cxn modelId="{4C6F3072-43C4-47A7-A86E-866B1DB917FC}" type="presOf" srcId="{9E5549F4-71BA-4414-ACCD-12BCE6C686A0}" destId="{F8682F9E-25B3-432F-ADA0-16FF2183369B}" srcOrd="0" destOrd="0" presId="urn:microsoft.com/office/officeart/2005/8/layout/vList2"/>
    <dgm:cxn modelId="{9FD47906-B9A5-4B94-AD8D-0A3773E8BC67}" type="presOf" srcId="{D1565F01-5696-4B95-94C3-57D50C07D680}" destId="{803729ED-6885-403C-9DA5-188069229481}" srcOrd="0" destOrd="0" presId="urn:microsoft.com/office/officeart/2005/8/layout/vList2"/>
    <dgm:cxn modelId="{61B57227-C0E5-46ED-AF60-F2F07C7BF9DC}" srcId="{BF49ADE8-2AA0-439E-B91A-DA115097D614}" destId="{9E5549F4-71BA-4414-ACCD-12BCE6C686A0}" srcOrd="1" destOrd="0" parTransId="{3380EAAD-9EDB-4AD5-BFD8-7ED0A5A81561}" sibTransId="{EFF99FBF-3321-48F7-B7F1-B37241077C72}"/>
    <dgm:cxn modelId="{E9EA5686-4103-42C9-9B02-E12E076502C7}" srcId="{BF49ADE8-2AA0-439E-B91A-DA115097D614}" destId="{5D93039A-9AE9-430A-9832-6381A7126830}" srcOrd="2" destOrd="0" parTransId="{0911C001-0A5C-4732-A9F7-21ECA8B55FB9}" sibTransId="{FC552657-0DCC-4F74-AA88-6D080202BE9D}"/>
    <dgm:cxn modelId="{A5B8B03F-8CA2-4D27-BD4E-CDA08BEA90AC}" type="presOf" srcId="{BF49ADE8-2AA0-439E-B91A-DA115097D614}" destId="{DE72B895-3334-4E0B-9F31-1C208E23D03A}" srcOrd="0" destOrd="0" presId="urn:microsoft.com/office/officeart/2005/8/layout/vList2"/>
    <dgm:cxn modelId="{C70458CB-B6DC-4A3F-8726-575C892B529B}" type="presOf" srcId="{5D93039A-9AE9-430A-9832-6381A7126830}" destId="{881FC0B2-60AE-4559-8A23-7A59F06CAE00}" srcOrd="0" destOrd="0" presId="urn:microsoft.com/office/officeart/2005/8/layout/vList2"/>
    <dgm:cxn modelId="{E61BEBCC-E75A-412F-953B-500E2B05BEA7}" type="presParOf" srcId="{DE72B895-3334-4E0B-9F31-1C208E23D03A}" destId="{803729ED-6885-403C-9DA5-188069229481}" srcOrd="0" destOrd="0" presId="urn:microsoft.com/office/officeart/2005/8/layout/vList2"/>
    <dgm:cxn modelId="{E17B985D-F50B-4690-A008-59CF7819A507}" type="presParOf" srcId="{DE72B895-3334-4E0B-9F31-1C208E23D03A}" destId="{23E7BA9C-A2B4-4F85-A6D4-D91039BD4F4F}" srcOrd="1" destOrd="0" presId="urn:microsoft.com/office/officeart/2005/8/layout/vList2"/>
    <dgm:cxn modelId="{4214D410-6E36-4DB4-8337-935AE469E886}" type="presParOf" srcId="{DE72B895-3334-4E0B-9F31-1C208E23D03A}" destId="{F8682F9E-25B3-432F-ADA0-16FF2183369B}" srcOrd="2" destOrd="0" presId="urn:microsoft.com/office/officeart/2005/8/layout/vList2"/>
    <dgm:cxn modelId="{4F782E87-AEEF-4D0D-B16A-2A84AE0346CC}" type="presParOf" srcId="{DE72B895-3334-4E0B-9F31-1C208E23D03A}" destId="{9A42B09D-C9D0-4DDB-93CE-3D1D52670BF7}" srcOrd="3" destOrd="0" presId="urn:microsoft.com/office/officeart/2005/8/layout/vList2"/>
    <dgm:cxn modelId="{CEAE3ACF-82C5-4814-BF22-40C89616DDE3}" type="presParOf" srcId="{DE72B895-3334-4E0B-9F31-1C208E23D03A}" destId="{881FC0B2-60AE-4559-8A23-7A59F06CAE00}"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1B9FD67-57F6-4B9E-978B-8F8A46E71B63}" type="doc">
      <dgm:prSet loTypeId="urn:microsoft.com/office/officeart/2005/8/layout/default" loCatId="list" qsTypeId="urn:microsoft.com/office/officeart/2005/8/quickstyle/simple5" qsCatId="simple" csTypeId="urn:microsoft.com/office/officeart/2005/8/colors/accent0_2" csCatId="mainScheme" phldr="1"/>
      <dgm:spPr/>
      <dgm:t>
        <a:bodyPr/>
        <a:lstStyle/>
        <a:p>
          <a:endParaRPr lang="es-EC"/>
        </a:p>
      </dgm:t>
    </dgm:pt>
    <dgm:pt modelId="{E3817E44-5FA6-4C7B-AAC5-E94F638DF014}">
      <dgm:prSet phldrT="[Texto]"/>
      <dgm:spPr/>
      <dgm:t>
        <a:bodyPr/>
        <a:lstStyle/>
        <a:p>
          <a:r>
            <a:rPr lang="es-EC" b="1" dirty="0" smtClean="0"/>
            <a:t>BMI</a:t>
          </a:r>
          <a:endParaRPr lang="es-EC" b="1" dirty="0"/>
        </a:p>
      </dgm:t>
    </dgm:pt>
    <dgm:pt modelId="{4D07CDAD-7EBB-4FCC-BF1D-84C489DFFFCD}" type="parTrans" cxnId="{F9320B3C-1668-4D69-BEDA-BF2542102995}">
      <dgm:prSet/>
      <dgm:spPr/>
      <dgm:t>
        <a:bodyPr/>
        <a:lstStyle/>
        <a:p>
          <a:endParaRPr lang="es-EC" b="1"/>
        </a:p>
      </dgm:t>
    </dgm:pt>
    <dgm:pt modelId="{177294C2-0FA7-4582-8DAD-E185ADCDF0E5}" type="sibTrans" cxnId="{F9320B3C-1668-4D69-BEDA-BF2542102995}">
      <dgm:prSet/>
      <dgm:spPr/>
      <dgm:t>
        <a:bodyPr/>
        <a:lstStyle/>
        <a:p>
          <a:endParaRPr lang="es-EC" b="1"/>
        </a:p>
      </dgm:t>
    </dgm:pt>
    <dgm:pt modelId="{48583DD4-B6FB-4371-9E16-544C7845680E}">
      <dgm:prSet phldrT="[Texto]"/>
      <dgm:spPr/>
      <dgm:t>
        <a:bodyPr/>
        <a:lstStyle/>
        <a:p>
          <a:r>
            <a:rPr lang="es-EC" b="1" dirty="0" smtClean="0"/>
            <a:t>BEST DOCTORS</a:t>
          </a:r>
          <a:endParaRPr lang="es-EC" b="1" dirty="0"/>
        </a:p>
      </dgm:t>
    </dgm:pt>
    <dgm:pt modelId="{026B2822-3A82-4216-A8DE-D19BE19956BC}" type="parTrans" cxnId="{244B1F2C-21CC-499F-9B52-E83825D144CE}">
      <dgm:prSet/>
      <dgm:spPr/>
      <dgm:t>
        <a:bodyPr/>
        <a:lstStyle/>
        <a:p>
          <a:endParaRPr lang="es-EC" b="1"/>
        </a:p>
      </dgm:t>
    </dgm:pt>
    <dgm:pt modelId="{5BA18610-820F-44E7-9829-49A4AAC282C6}" type="sibTrans" cxnId="{244B1F2C-21CC-499F-9B52-E83825D144CE}">
      <dgm:prSet/>
      <dgm:spPr/>
      <dgm:t>
        <a:bodyPr/>
        <a:lstStyle/>
        <a:p>
          <a:endParaRPr lang="es-EC" b="1"/>
        </a:p>
      </dgm:t>
    </dgm:pt>
    <dgm:pt modelId="{06E2B52A-A231-4A27-8FBC-A58674119F95}">
      <dgm:prSet phldrT="[Texto]"/>
      <dgm:spPr/>
      <dgm:t>
        <a:bodyPr/>
        <a:lstStyle/>
        <a:p>
          <a:r>
            <a:rPr lang="es-EC" b="1" dirty="0" smtClean="0"/>
            <a:t>CONFIAMED</a:t>
          </a:r>
          <a:endParaRPr lang="es-EC" b="1" dirty="0"/>
        </a:p>
      </dgm:t>
    </dgm:pt>
    <dgm:pt modelId="{E6583101-FD2A-4106-9678-E4D71479F62D}" type="parTrans" cxnId="{10463C6B-E33F-4BA7-B639-24253B0735C9}">
      <dgm:prSet/>
      <dgm:spPr/>
      <dgm:t>
        <a:bodyPr/>
        <a:lstStyle/>
        <a:p>
          <a:endParaRPr lang="es-EC" b="1"/>
        </a:p>
      </dgm:t>
    </dgm:pt>
    <dgm:pt modelId="{EA73CCC8-9648-4711-AA3D-0D7724B5729C}" type="sibTrans" cxnId="{10463C6B-E33F-4BA7-B639-24253B0735C9}">
      <dgm:prSet/>
      <dgm:spPr/>
      <dgm:t>
        <a:bodyPr/>
        <a:lstStyle/>
        <a:p>
          <a:endParaRPr lang="es-EC" b="1"/>
        </a:p>
      </dgm:t>
    </dgm:pt>
    <dgm:pt modelId="{5534F331-0594-4E91-A382-0FA8F22BAFF1}">
      <dgm:prSet phldrT="[Texto]"/>
      <dgm:spPr/>
      <dgm:t>
        <a:bodyPr/>
        <a:lstStyle/>
        <a:p>
          <a:r>
            <a:rPr lang="es-EC" b="1" dirty="0" smtClean="0"/>
            <a:t>ASISKEN</a:t>
          </a:r>
          <a:endParaRPr lang="es-EC" b="1" dirty="0"/>
        </a:p>
      </dgm:t>
    </dgm:pt>
    <dgm:pt modelId="{6616084C-1A0A-4643-B6A4-34E16D7CF68D}" type="parTrans" cxnId="{70F07AEB-96D6-44BF-A4DD-DB094090AA30}">
      <dgm:prSet/>
      <dgm:spPr/>
      <dgm:t>
        <a:bodyPr/>
        <a:lstStyle/>
        <a:p>
          <a:endParaRPr lang="es-EC" b="1"/>
        </a:p>
      </dgm:t>
    </dgm:pt>
    <dgm:pt modelId="{AE9D7838-649A-4A33-991F-A1599595E8AE}" type="sibTrans" cxnId="{70F07AEB-96D6-44BF-A4DD-DB094090AA30}">
      <dgm:prSet/>
      <dgm:spPr/>
      <dgm:t>
        <a:bodyPr/>
        <a:lstStyle/>
        <a:p>
          <a:endParaRPr lang="es-EC" b="1"/>
        </a:p>
      </dgm:t>
    </dgm:pt>
    <dgm:pt modelId="{73596A7D-0CEE-4BED-82FB-75E1627C06BA}">
      <dgm:prSet phldrT="[Texto]"/>
      <dgm:spPr/>
      <dgm:t>
        <a:bodyPr/>
        <a:lstStyle/>
        <a:p>
          <a:r>
            <a:rPr lang="es-EC" b="1" dirty="0" smtClean="0"/>
            <a:t>HEALMED</a:t>
          </a:r>
          <a:endParaRPr lang="es-EC" b="1" dirty="0"/>
        </a:p>
      </dgm:t>
    </dgm:pt>
    <dgm:pt modelId="{AC04723A-CD3C-4855-9962-AA0107904F0B}" type="parTrans" cxnId="{FBAC4ACA-3503-4FD7-B01F-50A3DE760F47}">
      <dgm:prSet/>
      <dgm:spPr/>
      <dgm:t>
        <a:bodyPr/>
        <a:lstStyle/>
        <a:p>
          <a:endParaRPr lang="es-EC" b="1"/>
        </a:p>
      </dgm:t>
    </dgm:pt>
    <dgm:pt modelId="{6B4BA7D6-B648-4822-9EA5-DA6338852F73}" type="sibTrans" cxnId="{FBAC4ACA-3503-4FD7-B01F-50A3DE760F47}">
      <dgm:prSet/>
      <dgm:spPr/>
      <dgm:t>
        <a:bodyPr/>
        <a:lstStyle/>
        <a:p>
          <a:endParaRPr lang="es-EC" b="1"/>
        </a:p>
      </dgm:t>
    </dgm:pt>
    <dgm:pt modelId="{A8890C93-17D0-43C8-B022-82934851924E}">
      <dgm:prSet/>
      <dgm:spPr/>
      <dgm:t>
        <a:bodyPr/>
        <a:lstStyle/>
        <a:p>
          <a:r>
            <a:rPr lang="es-EC" b="1" dirty="0" smtClean="0"/>
            <a:t>PLUS MEDICAL</a:t>
          </a:r>
          <a:endParaRPr lang="es-EC" b="1" dirty="0"/>
        </a:p>
      </dgm:t>
    </dgm:pt>
    <dgm:pt modelId="{BF6B4F9E-5802-4E2C-AB6C-D091AAD703FC}" type="parTrans" cxnId="{6BD4EDF5-EDAC-4F91-960A-7AEB22D9F71A}">
      <dgm:prSet/>
      <dgm:spPr/>
      <dgm:t>
        <a:bodyPr/>
        <a:lstStyle/>
        <a:p>
          <a:endParaRPr lang="es-EC" b="1"/>
        </a:p>
      </dgm:t>
    </dgm:pt>
    <dgm:pt modelId="{CE6BBF3C-4FFA-487C-A30B-AF23261E0F69}" type="sibTrans" cxnId="{6BD4EDF5-EDAC-4F91-960A-7AEB22D9F71A}">
      <dgm:prSet/>
      <dgm:spPr/>
      <dgm:t>
        <a:bodyPr/>
        <a:lstStyle/>
        <a:p>
          <a:endParaRPr lang="es-EC" b="1"/>
        </a:p>
      </dgm:t>
    </dgm:pt>
    <dgm:pt modelId="{2D00D9E2-1FE3-4B2F-9F9C-14C0FE065056}">
      <dgm:prSet/>
      <dgm:spPr/>
      <dgm:t>
        <a:bodyPr/>
        <a:lstStyle/>
        <a:p>
          <a:r>
            <a:rPr lang="es-EC" b="1" dirty="0" smtClean="0"/>
            <a:t>LATINA</a:t>
          </a:r>
          <a:endParaRPr lang="es-EC" b="1" dirty="0"/>
        </a:p>
      </dgm:t>
    </dgm:pt>
    <dgm:pt modelId="{94D3453E-85C4-4C7D-9B53-D723099E388F}" type="parTrans" cxnId="{BA29EFCE-EDBB-4B0D-B2E5-18B528BDDAF3}">
      <dgm:prSet/>
      <dgm:spPr/>
      <dgm:t>
        <a:bodyPr/>
        <a:lstStyle/>
        <a:p>
          <a:endParaRPr lang="es-EC" b="1"/>
        </a:p>
      </dgm:t>
    </dgm:pt>
    <dgm:pt modelId="{8E5BC615-92DC-4D13-8BAE-4508BFF3A70A}" type="sibTrans" cxnId="{BA29EFCE-EDBB-4B0D-B2E5-18B528BDDAF3}">
      <dgm:prSet/>
      <dgm:spPr/>
      <dgm:t>
        <a:bodyPr/>
        <a:lstStyle/>
        <a:p>
          <a:endParaRPr lang="es-EC" b="1"/>
        </a:p>
      </dgm:t>
    </dgm:pt>
    <dgm:pt modelId="{8722C24A-C8C5-4267-86E9-D93B05135319}">
      <dgm:prSet/>
      <dgm:spPr/>
      <dgm:t>
        <a:bodyPr/>
        <a:lstStyle/>
        <a:p>
          <a:r>
            <a:rPr lang="es-EC" b="1" dirty="0" smtClean="0"/>
            <a:t>VIDA SANA</a:t>
          </a:r>
          <a:endParaRPr lang="es-EC" b="1" dirty="0"/>
        </a:p>
      </dgm:t>
    </dgm:pt>
    <dgm:pt modelId="{948DF1D3-0C2C-4AF6-A408-C877BCE99EC5}" type="parTrans" cxnId="{B4DBF278-AD50-4C3F-92EC-76E5211A6EBB}">
      <dgm:prSet/>
      <dgm:spPr/>
      <dgm:t>
        <a:bodyPr/>
        <a:lstStyle/>
        <a:p>
          <a:endParaRPr lang="es-EC" b="1"/>
        </a:p>
      </dgm:t>
    </dgm:pt>
    <dgm:pt modelId="{24B9427B-2CBA-4B14-814D-2D803E8DA20F}" type="sibTrans" cxnId="{B4DBF278-AD50-4C3F-92EC-76E5211A6EBB}">
      <dgm:prSet/>
      <dgm:spPr/>
      <dgm:t>
        <a:bodyPr/>
        <a:lstStyle/>
        <a:p>
          <a:endParaRPr lang="es-EC" b="1"/>
        </a:p>
      </dgm:t>
    </dgm:pt>
    <dgm:pt modelId="{62CDB241-DAB1-40A3-B346-23D3FE3D78AC}">
      <dgm:prSet/>
      <dgm:spPr/>
      <dgm:t>
        <a:bodyPr/>
        <a:lstStyle/>
        <a:p>
          <a:r>
            <a:rPr lang="es-EC" b="1" dirty="0" smtClean="0"/>
            <a:t>SERMIDEPRE</a:t>
          </a:r>
          <a:endParaRPr lang="es-EC" b="1" dirty="0"/>
        </a:p>
      </dgm:t>
    </dgm:pt>
    <dgm:pt modelId="{9CDD4D76-9E69-4475-BD47-127498BCBB1C}" type="parTrans" cxnId="{7F3E23E2-B26C-4621-9B1E-0FB332B79CBB}">
      <dgm:prSet/>
      <dgm:spPr/>
      <dgm:t>
        <a:bodyPr/>
        <a:lstStyle/>
        <a:p>
          <a:endParaRPr lang="es-EC" b="1"/>
        </a:p>
      </dgm:t>
    </dgm:pt>
    <dgm:pt modelId="{C86A92C8-EE9C-4768-B03E-F11385FF379E}" type="sibTrans" cxnId="{7F3E23E2-B26C-4621-9B1E-0FB332B79CBB}">
      <dgm:prSet/>
      <dgm:spPr/>
      <dgm:t>
        <a:bodyPr/>
        <a:lstStyle/>
        <a:p>
          <a:endParaRPr lang="es-EC" b="1"/>
        </a:p>
      </dgm:t>
    </dgm:pt>
    <dgm:pt modelId="{A019E97C-8953-4AFA-86C2-E0D94B99AF0D}">
      <dgm:prSet/>
      <dgm:spPr/>
      <dgm:t>
        <a:bodyPr/>
        <a:lstStyle/>
        <a:p>
          <a:r>
            <a:rPr lang="es-EC" b="1" dirty="0" smtClean="0"/>
            <a:t>COLMEDIKAL</a:t>
          </a:r>
          <a:endParaRPr lang="es-EC" b="1" dirty="0"/>
        </a:p>
      </dgm:t>
    </dgm:pt>
    <dgm:pt modelId="{2581C25C-0C87-494A-85CC-8A34116473C3}" type="parTrans" cxnId="{AFFAB6FB-475E-415A-9C81-9A325AE34B20}">
      <dgm:prSet/>
      <dgm:spPr/>
      <dgm:t>
        <a:bodyPr/>
        <a:lstStyle/>
        <a:p>
          <a:endParaRPr lang="es-EC" b="1"/>
        </a:p>
      </dgm:t>
    </dgm:pt>
    <dgm:pt modelId="{D655DD1C-0D47-4F48-A300-D6BE812D2282}" type="sibTrans" cxnId="{AFFAB6FB-475E-415A-9C81-9A325AE34B20}">
      <dgm:prSet/>
      <dgm:spPr/>
      <dgm:t>
        <a:bodyPr/>
        <a:lstStyle/>
        <a:p>
          <a:endParaRPr lang="es-EC" b="1"/>
        </a:p>
      </dgm:t>
    </dgm:pt>
    <dgm:pt modelId="{8204FABF-2A1E-4E84-91F2-B958A0A68BBB}" type="pres">
      <dgm:prSet presAssocID="{31B9FD67-57F6-4B9E-978B-8F8A46E71B63}" presName="diagram" presStyleCnt="0">
        <dgm:presLayoutVars>
          <dgm:dir/>
          <dgm:resizeHandles val="exact"/>
        </dgm:presLayoutVars>
      </dgm:prSet>
      <dgm:spPr/>
      <dgm:t>
        <a:bodyPr/>
        <a:lstStyle/>
        <a:p>
          <a:endParaRPr lang="es-ES"/>
        </a:p>
      </dgm:t>
    </dgm:pt>
    <dgm:pt modelId="{F9F78135-91B1-41A8-8708-ADCDCF990BF2}" type="pres">
      <dgm:prSet presAssocID="{E3817E44-5FA6-4C7B-AAC5-E94F638DF014}" presName="node" presStyleLbl="node1" presStyleIdx="0" presStyleCnt="10">
        <dgm:presLayoutVars>
          <dgm:bulletEnabled val="1"/>
        </dgm:presLayoutVars>
      </dgm:prSet>
      <dgm:spPr/>
      <dgm:t>
        <a:bodyPr/>
        <a:lstStyle/>
        <a:p>
          <a:endParaRPr lang="es-EC"/>
        </a:p>
      </dgm:t>
    </dgm:pt>
    <dgm:pt modelId="{054F0145-3D48-4D6A-B344-0046611F2890}" type="pres">
      <dgm:prSet presAssocID="{177294C2-0FA7-4582-8DAD-E185ADCDF0E5}" presName="sibTrans" presStyleCnt="0"/>
      <dgm:spPr/>
    </dgm:pt>
    <dgm:pt modelId="{EA00AAF8-51C4-42F8-BC79-96D6BAE81A9C}" type="pres">
      <dgm:prSet presAssocID="{48583DD4-B6FB-4371-9E16-544C7845680E}" presName="node" presStyleLbl="node1" presStyleIdx="1" presStyleCnt="10">
        <dgm:presLayoutVars>
          <dgm:bulletEnabled val="1"/>
        </dgm:presLayoutVars>
      </dgm:prSet>
      <dgm:spPr/>
      <dgm:t>
        <a:bodyPr/>
        <a:lstStyle/>
        <a:p>
          <a:endParaRPr lang="es-EC"/>
        </a:p>
      </dgm:t>
    </dgm:pt>
    <dgm:pt modelId="{8C288A03-6BB9-495B-9F07-D3550303A43C}" type="pres">
      <dgm:prSet presAssocID="{5BA18610-820F-44E7-9829-49A4AAC282C6}" presName="sibTrans" presStyleCnt="0"/>
      <dgm:spPr/>
    </dgm:pt>
    <dgm:pt modelId="{54F960BA-0C55-44F5-B173-D51B3DB497AC}" type="pres">
      <dgm:prSet presAssocID="{06E2B52A-A231-4A27-8FBC-A58674119F95}" presName="node" presStyleLbl="node1" presStyleIdx="2" presStyleCnt="10">
        <dgm:presLayoutVars>
          <dgm:bulletEnabled val="1"/>
        </dgm:presLayoutVars>
      </dgm:prSet>
      <dgm:spPr/>
      <dgm:t>
        <a:bodyPr/>
        <a:lstStyle/>
        <a:p>
          <a:endParaRPr lang="es-ES"/>
        </a:p>
      </dgm:t>
    </dgm:pt>
    <dgm:pt modelId="{3CE54A4E-F2A8-4F57-810B-E1D48C6DC6E9}" type="pres">
      <dgm:prSet presAssocID="{EA73CCC8-9648-4711-AA3D-0D7724B5729C}" presName="sibTrans" presStyleCnt="0"/>
      <dgm:spPr/>
    </dgm:pt>
    <dgm:pt modelId="{8C568E21-2D34-463B-8017-BF13A9B3950E}" type="pres">
      <dgm:prSet presAssocID="{5534F331-0594-4E91-A382-0FA8F22BAFF1}" presName="node" presStyleLbl="node1" presStyleIdx="3" presStyleCnt="10">
        <dgm:presLayoutVars>
          <dgm:bulletEnabled val="1"/>
        </dgm:presLayoutVars>
      </dgm:prSet>
      <dgm:spPr/>
      <dgm:t>
        <a:bodyPr/>
        <a:lstStyle/>
        <a:p>
          <a:endParaRPr lang="es-ES"/>
        </a:p>
      </dgm:t>
    </dgm:pt>
    <dgm:pt modelId="{A29FEF69-F169-46E1-843A-9D1F5166BB07}" type="pres">
      <dgm:prSet presAssocID="{AE9D7838-649A-4A33-991F-A1599595E8AE}" presName="sibTrans" presStyleCnt="0"/>
      <dgm:spPr/>
    </dgm:pt>
    <dgm:pt modelId="{2478EFA7-D66E-4F25-A060-9D5860568A71}" type="pres">
      <dgm:prSet presAssocID="{73596A7D-0CEE-4BED-82FB-75E1627C06BA}" presName="node" presStyleLbl="node1" presStyleIdx="4" presStyleCnt="10">
        <dgm:presLayoutVars>
          <dgm:bulletEnabled val="1"/>
        </dgm:presLayoutVars>
      </dgm:prSet>
      <dgm:spPr/>
      <dgm:t>
        <a:bodyPr/>
        <a:lstStyle/>
        <a:p>
          <a:endParaRPr lang="es-ES"/>
        </a:p>
      </dgm:t>
    </dgm:pt>
    <dgm:pt modelId="{93D36018-06BA-4E9B-B9FC-6FEDF53263F0}" type="pres">
      <dgm:prSet presAssocID="{6B4BA7D6-B648-4822-9EA5-DA6338852F73}" presName="sibTrans" presStyleCnt="0"/>
      <dgm:spPr/>
    </dgm:pt>
    <dgm:pt modelId="{792C454F-3F09-45C5-951E-55CC70D8DE77}" type="pres">
      <dgm:prSet presAssocID="{A8890C93-17D0-43C8-B022-82934851924E}" presName="node" presStyleLbl="node1" presStyleIdx="5" presStyleCnt="10">
        <dgm:presLayoutVars>
          <dgm:bulletEnabled val="1"/>
        </dgm:presLayoutVars>
      </dgm:prSet>
      <dgm:spPr/>
      <dgm:t>
        <a:bodyPr/>
        <a:lstStyle/>
        <a:p>
          <a:endParaRPr lang="es-ES"/>
        </a:p>
      </dgm:t>
    </dgm:pt>
    <dgm:pt modelId="{C3DDDE51-D1B1-4F43-8726-C29BB578A7B3}" type="pres">
      <dgm:prSet presAssocID="{CE6BBF3C-4FFA-487C-A30B-AF23261E0F69}" presName="sibTrans" presStyleCnt="0"/>
      <dgm:spPr/>
    </dgm:pt>
    <dgm:pt modelId="{F5374BCE-E874-4A1C-984C-5DF958B73DD9}" type="pres">
      <dgm:prSet presAssocID="{2D00D9E2-1FE3-4B2F-9F9C-14C0FE065056}" presName="node" presStyleLbl="node1" presStyleIdx="6" presStyleCnt="10">
        <dgm:presLayoutVars>
          <dgm:bulletEnabled val="1"/>
        </dgm:presLayoutVars>
      </dgm:prSet>
      <dgm:spPr/>
      <dgm:t>
        <a:bodyPr/>
        <a:lstStyle/>
        <a:p>
          <a:endParaRPr lang="es-ES"/>
        </a:p>
      </dgm:t>
    </dgm:pt>
    <dgm:pt modelId="{0022C340-61FA-4A15-ACC5-5D422399D490}" type="pres">
      <dgm:prSet presAssocID="{8E5BC615-92DC-4D13-8BAE-4508BFF3A70A}" presName="sibTrans" presStyleCnt="0"/>
      <dgm:spPr/>
    </dgm:pt>
    <dgm:pt modelId="{1C50CF93-155C-46E1-AAB0-D61F106F2215}" type="pres">
      <dgm:prSet presAssocID="{8722C24A-C8C5-4267-86E9-D93B05135319}" presName="node" presStyleLbl="node1" presStyleIdx="7" presStyleCnt="10">
        <dgm:presLayoutVars>
          <dgm:bulletEnabled val="1"/>
        </dgm:presLayoutVars>
      </dgm:prSet>
      <dgm:spPr/>
      <dgm:t>
        <a:bodyPr/>
        <a:lstStyle/>
        <a:p>
          <a:endParaRPr lang="es-ES"/>
        </a:p>
      </dgm:t>
    </dgm:pt>
    <dgm:pt modelId="{A971C3DB-22D4-450E-83B0-1B8BD61CE1CF}" type="pres">
      <dgm:prSet presAssocID="{24B9427B-2CBA-4B14-814D-2D803E8DA20F}" presName="sibTrans" presStyleCnt="0"/>
      <dgm:spPr/>
    </dgm:pt>
    <dgm:pt modelId="{3C23CEBB-D4D5-4B01-9438-EC9011630AFF}" type="pres">
      <dgm:prSet presAssocID="{62CDB241-DAB1-40A3-B346-23D3FE3D78AC}" presName="node" presStyleLbl="node1" presStyleIdx="8" presStyleCnt="10">
        <dgm:presLayoutVars>
          <dgm:bulletEnabled val="1"/>
        </dgm:presLayoutVars>
      </dgm:prSet>
      <dgm:spPr/>
      <dgm:t>
        <a:bodyPr/>
        <a:lstStyle/>
        <a:p>
          <a:endParaRPr lang="es-ES"/>
        </a:p>
      </dgm:t>
    </dgm:pt>
    <dgm:pt modelId="{4AB1AA2D-F71E-4C76-BB1F-672111BB550B}" type="pres">
      <dgm:prSet presAssocID="{C86A92C8-EE9C-4768-B03E-F11385FF379E}" presName="sibTrans" presStyleCnt="0"/>
      <dgm:spPr/>
    </dgm:pt>
    <dgm:pt modelId="{FC832583-1FF0-4270-8795-3759C5C9856B}" type="pres">
      <dgm:prSet presAssocID="{A019E97C-8953-4AFA-86C2-E0D94B99AF0D}" presName="node" presStyleLbl="node1" presStyleIdx="9" presStyleCnt="10">
        <dgm:presLayoutVars>
          <dgm:bulletEnabled val="1"/>
        </dgm:presLayoutVars>
      </dgm:prSet>
      <dgm:spPr/>
      <dgm:t>
        <a:bodyPr/>
        <a:lstStyle/>
        <a:p>
          <a:endParaRPr lang="es-ES"/>
        </a:p>
      </dgm:t>
    </dgm:pt>
  </dgm:ptLst>
  <dgm:cxnLst>
    <dgm:cxn modelId="{A0500010-6B2D-4C92-8E5B-C68133F60269}" type="presOf" srcId="{E3817E44-5FA6-4C7B-AAC5-E94F638DF014}" destId="{F9F78135-91B1-41A8-8708-ADCDCF990BF2}" srcOrd="0" destOrd="0" presId="urn:microsoft.com/office/officeart/2005/8/layout/default"/>
    <dgm:cxn modelId="{AFFAB6FB-475E-415A-9C81-9A325AE34B20}" srcId="{31B9FD67-57F6-4B9E-978B-8F8A46E71B63}" destId="{A019E97C-8953-4AFA-86C2-E0D94B99AF0D}" srcOrd="9" destOrd="0" parTransId="{2581C25C-0C87-494A-85CC-8A34116473C3}" sibTransId="{D655DD1C-0D47-4F48-A300-D6BE812D2282}"/>
    <dgm:cxn modelId="{A8B1FBF1-000C-4FD7-B3EE-9189AC9F4565}" type="presOf" srcId="{62CDB241-DAB1-40A3-B346-23D3FE3D78AC}" destId="{3C23CEBB-D4D5-4B01-9438-EC9011630AFF}" srcOrd="0" destOrd="0" presId="urn:microsoft.com/office/officeart/2005/8/layout/default"/>
    <dgm:cxn modelId="{F9320B3C-1668-4D69-BEDA-BF2542102995}" srcId="{31B9FD67-57F6-4B9E-978B-8F8A46E71B63}" destId="{E3817E44-5FA6-4C7B-AAC5-E94F638DF014}" srcOrd="0" destOrd="0" parTransId="{4D07CDAD-7EBB-4FCC-BF1D-84C489DFFFCD}" sibTransId="{177294C2-0FA7-4582-8DAD-E185ADCDF0E5}"/>
    <dgm:cxn modelId="{D50E44F6-5B9D-4DE4-8D9B-2EC3B7EAC43B}" type="presOf" srcId="{A8890C93-17D0-43C8-B022-82934851924E}" destId="{792C454F-3F09-45C5-951E-55CC70D8DE77}" srcOrd="0" destOrd="0" presId="urn:microsoft.com/office/officeart/2005/8/layout/default"/>
    <dgm:cxn modelId="{10463C6B-E33F-4BA7-B639-24253B0735C9}" srcId="{31B9FD67-57F6-4B9E-978B-8F8A46E71B63}" destId="{06E2B52A-A231-4A27-8FBC-A58674119F95}" srcOrd="2" destOrd="0" parTransId="{E6583101-FD2A-4106-9678-E4D71479F62D}" sibTransId="{EA73CCC8-9648-4711-AA3D-0D7724B5729C}"/>
    <dgm:cxn modelId="{70F07AEB-96D6-44BF-A4DD-DB094090AA30}" srcId="{31B9FD67-57F6-4B9E-978B-8F8A46E71B63}" destId="{5534F331-0594-4E91-A382-0FA8F22BAFF1}" srcOrd="3" destOrd="0" parTransId="{6616084C-1A0A-4643-B6A4-34E16D7CF68D}" sibTransId="{AE9D7838-649A-4A33-991F-A1599595E8AE}"/>
    <dgm:cxn modelId="{D2CF6D5D-BE83-4A07-9EDA-460BA6150A32}" type="presOf" srcId="{31B9FD67-57F6-4B9E-978B-8F8A46E71B63}" destId="{8204FABF-2A1E-4E84-91F2-B958A0A68BBB}" srcOrd="0" destOrd="0" presId="urn:microsoft.com/office/officeart/2005/8/layout/default"/>
    <dgm:cxn modelId="{4B411CEF-193C-4CEA-B583-736CE98F078F}" type="presOf" srcId="{5534F331-0594-4E91-A382-0FA8F22BAFF1}" destId="{8C568E21-2D34-463B-8017-BF13A9B3950E}" srcOrd="0" destOrd="0" presId="urn:microsoft.com/office/officeart/2005/8/layout/default"/>
    <dgm:cxn modelId="{4C6A0A5C-D146-4489-B7A5-3FA9A3A96FDD}" type="presOf" srcId="{48583DD4-B6FB-4371-9E16-544C7845680E}" destId="{EA00AAF8-51C4-42F8-BC79-96D6BAE81A9C}" srcOrd="0" destOrd="0" presId="urn:microsoft.com/office/officeart/2005/8/layout/default"/>
    <dgm:cxn modelId="{B4DBF278-AD50-4C3F-92EC-76E5211A6EBB}" srcId="{31B9FD67-57F6-4B9E-978B-8F8A46E71B63}" destId="{8722C24A-C8C5-4267-86E9-D93B05135319}" srcOrd="7" destOrd="0" parTransId="{948DF1D3-0C2C-4AF6-A408-C877BCE99EC5}" sibTransId="{24B9427B-2CBA-4B14-814D-2D803E8DA20F}"/>
    <dgm:cxn modelId="{F423E50B-7B63-468A-8E43-03E0DE00D4B7}" type="presOf" srcId="{A019E97C-8953-4AFA-86C2-E0D94B99AF0D}" destId="{FC832583-1FF0-4270-8795-3759C5C9856B}" srcOrd="0" destOrd="0" presId="urn:microsoft.com/office/officeart/2005/8/layout/default"/>
    <dgm:cxn modelId="{183D30EC-E542-4856-A929-BF049C492F39}" type="presOf" srcId="{06E2B52A-A231-4A27-8FBC-A58674119F95}" destId="{54F960BA-0C55-44F5-B173-D51B3DB497AC}" srcOrd="0" destOrd="0" presId="urn:microsoft.com/office/officeart/2005/8/layout/default"/>
    <dgm:cxn modelId="{6BD4EDF5-EDAC-4F91-960A-7AEB22D9F71A}" srcId="{31B9FD67-57F6-4B9E-978B-8F8A46E71B63}" destId="{A8890C93-17D0-43C8-B022-82934851924E}" srcOrd="5" destOrd="0" parTransId="{BF6B4F9E-5802-4E2C-AB6C-D091AAD703FC}" sibTransId="{CE6BBF3C-4FFA-487C-A30B-AF23261E0F69}"/>
    <dgm:cxn modelId="{25364CFF-82D4-44DA-9761-8EAC6DBCF5AF}" type="presOf" srcId="{2D00D9E2-1FE3-4B2F-9F9C-14C0FE065056}" destId="{F5374BCE-E874-4A1C-984C-5DF958B73DD9}" srcOrd="0" destOrd="0" presId="urn:microsoft.com/office/officeart/2005/8/layout/default"/>
    <dgm:cxn modelId="{FBAC4ACA-3503-4FD7-B01F-50A3DE760F47}" srcId="{31B9FD67-57F6-4B9E-978B-8F8A46E71B63}" destId="{73596A7D-0CEE-4BED-82FB-75E1627C06BA}" srcOrd="4" destOrd="0" parTransId="{AC04723A-CD3C-4855-9962-AA0107904F0B}" sibTransId="{6B4BA7D6-B648-4822-9EA5-DA6338852F73}"/>
    <dgm:cxn modelId="{B7EFAAE3-0C22-4D87-BEC8-EA70F6E77B1F}" type="presOf" srcId="{73596A7D-0CEE-4BED-82FB-75E1627C06BA}" destId="{2478EFA7-D66E-4F25-A060-9D5860568A71}" srcOrd="0" destOrd="0" presId="urn:microsoft.com/office/officeart/2005/8/layout/default"/>
    <dgm:cxn modelId="{7F3E23E2-B26C-4621-9B1E-0FB332B79CBB}" srcId="{31B9FD67-57F6-4B9E-978B-8F8A46E71B63}" destId="{62CDB241-DAB1-40A3-B346-23D3FE3D78AC}" srcOrd="8" destOrd="0" parTransId="{9CDD4D76-9E69-4475-BD47-127498BCBB1C}" sibTransId="{C86A92C8-EE9C-4768-B03E-F11385FF379E}"/>
    <dgm:cxn modelId="{B2BA707A-37CC-4753-88A9-AA33624C94F2}" type="presOf" srcId="{8722C24A-C8C5-4267-86E9-D93B05135319}" destId="{1C50CF93-155C-46E1-AAB0-D61F106F2215}" srcOrd="0" destOrd="0" presId="urn:microsoft.com/office/officeart/2005/8/layout/default"/>
    <dgm:cxn modelId="{244B1F2C-21CC-499F-9B52-E83825D144CE}" srcId="{31B9FD67-57F6-4B9E-978B-8F8A46E71B63}" destId="{48583DD4-B6FB-4371-9E16-544C7845680E}" srcOrd="1" destOrd="0" parTransId="{026B2822-3A82-4216-A8DE-D19BE19956BC}" sibTransId="{5BA18610-820F-44E7-9829-49A4AAC282C6}"/>
    <dgm:cxn modelId="{BA29EFCE-EDBB-4B0D-B2E5-18B528BDDAF3}" srcId="{31B9FD67-57F6-4B9E-978B-8F8A46E71B63}" destId="{2D00D9E2-1FE3-4B2F-9F9C-14C0FE065056}" srcOrd="6" destOrd="0" parTransId="{94D3453E-85C4-4C7D-9B53-D723099E388F}" sibTransId="{8E5BC615-92DC-4D13-8BAE-4508BFF3A70A}"/>
    <dgm:cxn modelId="{E38EFD8C-F801-48E4-97E1-F33AEABCDCA3}" type="presParOf" srcId="{8204FABF-2A1E-4E84-91F2-B958A0A68BBB}" destId="{F9F78135-91B1-41A8-8708-ADCDCF990BF2}" srcOrd="0" destOrd="0" presId="urn:microsoft.com/office/officeart/2005/8/layout/default"/>
    <dgm:cxn modelId="{248F124C-EFEF-4FAE-98B3-C81F994108DD}" type="presParOf" srcId="{8204FABF-2A1E-4E84-91F2-B958A0A68BBB}" destId="{054F0145-3D48-4D6A-B344-0046611F2890}" srcOrd="1" destOrd="0" presId="urn:microsoft.com/office/officeart/2005/8/layout/default"/>
    <dgm:cxn modelId="{555E21EF-A8A5-4DCB-A69A-3D8946DE86A2}" type="presParOf" srcId="{8204FABF-2A1E-4E84-91F2-B958A0A68BBB}" destId="{EA00AAF8-51C4-42F8-BC79-96D6BAE81A9C}" srcOrd="2" destOrd="0" presId="urn:microsoft.com/office/officeart/2005/8/layout/default"/>
    <dgm:cxn modelId="{2070E84C-98F4-4215-A63B-A91A2D3AC64D}" type="presParOf" srcId="{8204FABF-2A1E-4E84-91F2-B958A0A68BBB}" destId="{8C288A03-6BB9-495B-9F07-D3550303A43C}" srcOrd="3" destOrd="0" presId="urn:microsoft.com/office/officeart/2005/8/layout/default"/>
    <dgm:cxn modelId="{A82A20A3-D315-406D-A16D-079F25E430D2}" type="presParOf" srcId="{8204FABF-2A1E-4E84-91F2-B958A0A68BBB}" destId="{54F960BA-0C55-44F5-B173-D51B3DB497AC}" srcOrd="4" destOrd="0" presId="urn:microsoft.com/office/officeart/2005/8/layout/default"/>
    <dgm:cxn modelId="{57653524-03BC-47C6-BCE2-553E18BBB438}" type="presParOf" srcId="{8204FABF-2A1E-4E84-91F2-B958A0A68BBB}" destId="{3CE54A4E-F2A8-4F57-810B-E1D48C6DC6E9}" srcOrd="5" destOrd="0" presId="urn:microsoft.com/office/officeart/2005/8/layout/default"/>
    <dgm:cxn modelId="{E7B2B3B7-6B3E-44DD-AD7D-DA63BB6A138D}" type="presParOf" srcId="{8204FABF-2A1E-4E84-91F2-B958A0A68BBB}" destId="{8C568E21-2D34-463B-8017-BF13A9B3950E}" srcOrd="6" destOrd="0" presId="urn:microsoft.com/office/officeart/2005/8/layout/default"/>
    <dgm:cxn modelId="{618725BF-517C-459E-B402-C4FFBF5720DB}" type="presParOf" srcId="{8204FABF-2A1E-4E84-91F2-B958A0A68BBB}" destId="{A29FEF69-F169-46E1-843A-9D1F5166BB07}" srcOrd="7" destOrd="0" presId="urn:microsoft.com/office/officeart/2005/8/layout/default"/>
    <dgm:cxn modelId="{3737D39C-0340-461C-8F07-27761115B22C}" type="presParOf" srcId="{8204FABF-2A1E-4E84-91F2-B958A0A68BBB}" destId="{2478EFA7-D66E-4F25-A060-9D5860568A71}" srcOrd="8" destOrd="0" presId="urn:microsoft.com/office/officeart/2005/8/layout/default"/>
    <dgm:cxn modelId="{C61B1E74-D4F5-44E5-AA46-3D00900FF904}" type="presParOf" srcId="{8204FABF-2A1E-4E84-91F2-B958A0A68BBB}" destId="{93D36018-06BA-4E9B-B9FC-6FEDF53263F0}" srcOrd="9" destOrd="0" presId="urn:microsoft.com/office/officeart/2005/8/layout/default"/>
    <dgm:cxn modelId="{7C8A2A3C-01B6-4B2E-A888-48A4AE98BD34}" type="presParOf" srcId="{8204FABF-2A1E-4E84-91F2-B958A0A68BBB}" destId="{792C454F-3F09-45C5-951E-55CC70D8DE77}" srcOrd="10" destOrd="0" presId="urn:microsoft.com/office/officeart/2005/8/layout/default"/>
    <dgm:cxn modelId="{180F646E-344F-41C3-B3FA-F9E9B94ECC1D}" type="presParOf" srcId="{8204FABF-2A1E-4E84-91F2-B958A0A68BBB}" destId="{C3DDDE51-D1B1-4F43-8726-C29BB578A7B3}" srcOrd="11" destOrd="0" presId="urn:microsoft.com/office/officeart/2005/8/layout/default"/>
    <dgm:cxn modelId="{3A989CB7-FDAD-42AF-9D45-379D0F10DE83}" type="presParOf" srcId="{8204FABF-2A1E-4E84-91F2-B958A0A68BBB}" destId="{F5374BCE-E874-4A1C-984C-5DF958B73DD9}" srcOrd="12" destOrd="0" presId="urn:microsoft.com/office/officeart/2005/8/layout/default"/>
    <dgm:cxn modelId="{2AC3A143-B202-4420-9EC4-41E65235E04F}" type="presParOf" srcId="{8204FABF-2A1E-4E84-91F2-B958A0A68BBB}" destId="{0022C340-61FA-4A15-ACC5-5D422399D490}" srcOrd="13" destOrd="0" presId="urn:microsoft.com/office/officeart/2005/8/layout/default"/>
    <dgm:cxn modelId="{ACD265E4-9A1D-4AE6-8FF5-D79FE1190AF3}" type="presParOf" srcId="{8204FABF-2A1E-4E84-91F2-B958A0A68BBB}" destId="{1C50CF93-155C-46E1-AAB0-D61F106F2215}" srcOrd="14" destOrd="0" presId="urn:microsoft.com/office/officeart/2005/8/layout/default"/>
    <dgm:cxn modelId="{35A694B1-D0A0-45E2-87D5-C27CABAEA08F}" type="presParOf" srcId="{8204FABF-2A1E-4E84-91F2-B958A0A68BBB}" destId="{A971C3DB-22D4-450E-83B0-1B8BD61CE1CF}" srcOrd="15" destOrd="0" presId="urn:microsoft.com/office/officeart/2005/8/layout/default"/>
    <dgm:cxn modelId="{27C55841-CD03-4A37-B58C-35DF1F6073EC}" type="presParOf" srcId="{8204FABF-2A1E-4E84-91F2-B958A0A68BBB}" destId="{3C23CEBB-D4D5-4B01-9438-EC9011630AFF}" srcOrd="16" destOrd="0" presId="urn:microsoft.com/office/officeart/2005/8/layout/default"/>
    <dgm:cxn modelId="{7B959FBF-A17C-4DD7-962D-3B9A0C36B34B}" type="presParOf" srcId="{8204FABF-2A1E-4E84-91F2-B958A0A68BBB}" destId="{4AB1AA2D-F71E-4C76-BB1F-672111BB550B}" srcOrd="17" destOrd="0" presId="urn:microsoft.com/office/officeart/2005/8/layout/default"/>
    <dgm:cxn modelId="{11AE5E36-53C6-4792-AB40-624268C16E79}" type="presParOf" srcId="{8204FABF-2A1E-4E84-91F2-B958A0A68BBB}" destId="{FC832583-1FF0-4270-8795-3759C5C9856B}" srcOrd="1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7B240BB-FA36-4B67-9108-D27CA3DA20C2}" type="doc">
      <dgm:prSet loTypeId="urn:microsoft.com/office/officeart/2008/layout/VerticalCurvedList" loCatId="list" qsTypeId="urn:microsoft.com/office/officeart/2005/8/quickstyle/simple5" qsCatId="simple" csTypeId="urn:microsoft.com/office/officeart/2005/8/colors/accent0_2" csCatId="mainScheme" phldr="1"/>
      <dgm:spPr/>
      <dgm:t>
        <a:bodyPr/>
        <a:lstStyle/>
        <a:p>
          <a:endParaRPr lang="es-EC"/>
        </a:p>
      </dgm:t>
    </dgm:pt>
    <dgm:pt modelId="{AC14F713-4C0A-49D5-9FD6-175305C54329}">
      <dgm:prSet phldrT="[Texto]" custT="1"/>
      <dgm:spPr/>
      <dgm:t>
        <a:bodyPr/>
        <a:lstStyle/>
        <a:p>
          <a:r>
            <a:rPr lang="es-EC" sz="1400" b="1" dirty="0" smtClean="0">
              <a:solidFill>
                <a:schemeClr val="tx2"/>
              </a:solidFill>
            </a:rPr>
            <a:t>Asevera y registran que las Utilidades de varias empresas son igual es a los Ingresos Prestacionales, sin considerar ningún tipo de gastos.</a:t>
          </a:r>
          <a:endParaRPr lang="es-EC" sz="1400" b="1" dirty="0">
            <a:solidFill>
              <a:schemeClr val="tx2"/>
            </a:solidFill>
          </a:endParaRPr>
        </a:p>
      </dgm:t>
    </dgm:pt>
    <dgm:pt modelId="{A833A95F-59D2-4E57-AEEC-853A3FB7477A}" type="parTrans" cxnId="{BAD5F0AC-BE9D-4AF1-9B6B-4C58891CFE3F}">
      <dgm:prSet/>
      <dgm:spPr/>
      <dgm:t>
        <a:bodyPr/>
        <a:lstStyle/>
        <a:p>
          <a:endParaRPr lang="es-EC" b="1"/>
        </a:p>
      </dgm:t>
    </dgm:pt>
    <dgm:pt modelId="{434BA693-661F-4D09-9D69-ED55DD0B4BB7}" type="sibTrans" cxnId="{BAD5F0AC-BE9D-4AF1-9B6B-4C58891CFE3F}">
      <dgm:prSet/>
      <dgm:spPr/>
      <dgm:t>
        <a:bodyPr/>
        <a:lstStyle/>
        <a:p>
          <a:endParaRPr lang="es-EC" b="1"/>
        </a:p>
      </dgm:t>
    </dgm:pt>
    <dgm:pt modelId="{621EBB7E-8073-41F7-8840-EDB776E345D6}">
      <dgm:prSet phldrT="[Texto]"/>
      <dgm:spPr/>
      <dgm:t>
        <a:bodyPr/>
        <a:lstStyle/>
        <a:p>
          <a:r>
            <a:rPr lang="es-ES_tradnl" b="1" dirty="0" smtClean="0"/>
            <a:t>ECUASANITAS S.A aparece con 54 millones de ingresos y 54 millones de utilidad; HUMANA S.A. con 35 millones de ingresos y 35 millones de utilidad. (Ver cuadro diapositiva anterior).</a:t>
          </a:r>
        </a:p>
        <a:p>
          <a:r>
            <a:rPr lang="es-ES_tradnl" b="1" dirty="0" err="1" smtClean="0">
              <a:solidFill>
                <a:schemeClr val="tx2"/>
              </a:solidFill>
            </a:rPr>
            <a:t>Inmedical</a:t>
          </a:r>
          <a:r>
            <a:rPr lang="es-ES_tradnl" b="1" dirty="0" smtClean="0">
              <a:solidFill>
                <a:schemeClr val="tx2"/>
              </a:solidFill>
            </a:rPr>
            <a:t>  Medicina Internacional con US$ 9.6 millones de ingresos y una utilidad de US$ 9.6 millones</a:t>
          </a:r>
          <a:endParaRPr lang="es-EC" b="1" dirty="0">
            <a:solidFill>
              <a:schemeClr val="tx2"/>
            </a:solidFill>
          </a:endParaRPr>
        </a:p>
      </dgm:t>
    </dgm:pt>
    <dgm:pt modelId="{43A75A33-2E19-4920-A704-3DB038D44A7E}" type="parTrans" cxnId="{87E20929-6BAA-46D0-9909-429DC6A96E73}">
      <dgm:prSet/>
      <dgm:spPr/>
      <dgm:t>
        <a:bodyPr/>
        <a:lstStyle/>
        <a:p>
          <a:endParaRPr lang="es-EC" b="1"/>
        </a:p>
      </dgm:t>
    </dgm:pt>
    <dgm:pt modelId="{94E77C0D-E2F4-469A-9D4A-DFD611412872}" type="sibTrans" cxnId="{87E20929-6BAA-46D0-9909-429DC6A96E73}">
      <dgm:prSet/>
      <dgm:spPr/>
      <dgm:t>
        <a:bodyPr/>
        <a:lstStyle/>
        <a:p>
          <a:endParaRPr lang="es-EC" b="1"/>
        </a:p>
      </dgm:t>
    </dgm:pt>
    <dgm:pt modelId="{844F3799-DB1A-4A87-B369-DED4EF7F65AD}">
      <dgm:prSet phldrT="[Texto]"/>
      <dgm:spPr/>
      <dgm:t>
        <a:bodyPr/>
        <a:lstStyle/>
        <a:p>
          <a:r>
            <a:rPr lang="es-EC" b="1" dirty="0" smtClean="0"/>
            <a:t>Infla y distorsiona completamente los ingresos y las supuestas “utilidades” de las compañías de medicina </a:t>
          </a:r>
          <a:r>
            <a:rPr lang="es-EC" b="1" dirty="0" err="1" smtClean="0"/>
            <a:t>prepagada</a:t>
          </a:r>
          <a:r>
            <a:rPr lang="es-EC" b="1" dirty="0" smtClean="0"/>
            <a:t>.</a:t>
          </a:r>
          <a:endParaRPr lang="es-EC" b="1" dirty="0"/>
        </a:p>
      </dgm:t>
    </dgm:pt>
    <dgm:pt modelId="{315D5BCD-9E1F-433A-B9A7-69918A8CE2F4}" type="parTrans" cxnId="{A6B74FC9-A054-4F02-B848-7B8BDFFF04FD}">
      <dgm:prSet/>
      <dgm:spPr/>
      <dgm:t>
        <a:bodyPr/>
        <a:lstStyle/>
        <a:p>
          <a:endParaRPr lang="es-EC" b="1"/>
        </a:p>
      </dgm:t>
    </dgm:pt>
    <dgm:pt modelId="{41825AE1-2836-49CA-B723-D0715BD00260}" type="sibTrans" cxnId="{A6B74FC9-A054-4F02-B848-7B8BDFFF04FD}">
      <dgm:prSet/>
      <dgm:spPr/>
      <dgm:t>
        <a:bodyPr/>
        <a:lstStyle/>
        <a:p>
          <a:endParaRPr lang="es-EC" b="1"/>
        </a:p>
      </dgm:t>
    </dgm:pt>
    <dgm:pt modelId="{9AABE596-A5E4-4749-829B-23617C73DFB0}" type="pres">
      <dgm:prSet presAssocID="{C7B240BB-FA36-4B67-9108-D27CA3DA20C2}" presName="Name0" presStyleCnt="0">
        <dgm:presLayoutVars>
          <dgm:chMax val="7"/>
          <dgm:chPref val="7"/>
          <dgm:dir/>
        </dgm:presLayoutVars>
      </dgm:prSet>
      <dgm:spPr/>
      <dgm:t>
        <a:bodyPr/>
        <a:lstStyle/>
        <a:p>
          <a:endParaRPr lang="es-ES"/>
        </a:p>
      </dgm:t>
    </dgm:pt>
    <dgm:pt modelId="{7FB9E211-7FE9-4B36-B93E-B444777EE6B2}" type="pres">
      <dgm:prSet presAssocID="{C7B240BB-FA36-4B67-9108-D27CA3DA20C2}" presName="Name1" presStyleCnt="0"/>
      <dgm:spPr/>
    </dgm:pt>
    <dgm:pt modelId="{025E3849-4557-43B5-8931-61976D960A33}" type="pres">
      <dgm:prSet presAssocID="{C7B240BB-FA36-4B67-9108-D27CA3DA20C2}" presName="cycle" presStyleCnt="0"/>
      <dgm:spPr/>
    </dgm:pt>
    <dgm:pt modelId="{2FB22ED4-A732-46FB-B43C-E63253F7F767}" type="pres">
      <dgm:prSet presAssocID="{C7B240BB-FA36-4B67-9108-D27CA3DA20C2}" presName="srcNode" presStyleLbl="node1" presStyleIdx="0" presStyleCnt="3"/>
      <dgm:spPr/>
    </dgm:pt>
    <dgm:pt modelId="{A937C9A6-3ED0-49B5-A7A2-AA064E9D4E7D}" type="pres">
      <dgm:prSet presAssocID="{C7B240BB-FA36-4B67-9108-D27CA3DA20C2}" presName="conn" presStyleLbl="parChTrans1D2" presStyleIdx="0" presStyleCnt="1"/>
      <dgm:spPr/>
      <dgm:t>
        <a:bodyPr/>
        <a:lstStyle/>
        <a:p>
          <a:endParaRPr lang="es-ES"/>
        </a:p>
      </dgm:t>
    </dgm:pt>
    <dgm:pt modelId="{BBCFE19C-2A4D-4C63-9A6B-C7425AA89A15}" type="pres">
      <dgm:prSet presAssocID="{C7B240BB-FA36-4B67-9108-D27CA3DA20C2}" presName="extraNode" presStyleLbl="node1" presStyleIdx="0" presStyleCnt="3"/>
      <dgm:spPr/>
    </dgm:pt>
    <dgm:pt modelId="{AEB11F58-18D5-4126-BB20-2DE00BF1B855}" type="pres">
      <dgm:prSet presAssocID="{C7B240BB-FA36-4B67-9108-D27CA3DA20C2}" presName="dstNode" presStyleLbl="node1" presStyleIdx="0" presStyleCnt="3"/>
      <dgm:spPr/>
    </dgm:pt>
    <dgm:pt modelId="{73FD475A-C70A-4CE1-B2E0-76F091BC68DD}" type="pres">
      <dgm:prSet presAssocID="{AC14F713-4C0A-49D5-9FD6-175305C54329}" presName="text_1" presStyleLbl="node1" presStyleIdx="0" presStyleCnt="3" custScaleY="110000" custLinFactNeighborX="-1155" custLinFactNeighborY="-6793">
        <dgm:presLayoutVars>
          <dgm:bulletEnabled val="1"/>
        </dgm:presLayoutVars>
      </dgm:prSet>
      <dgm:spPr/>
      <dgm:t>
        <a:bodyPr/>
        <a:lstStyle/>
        <a:p>
          <a:endParaRPr lang="es-EC"/>
        </a:p>
      </dgm:t>
    </dgm:pt>
    <dgm:pt modelId="{DCFD5994-D44B-47DA-B6C3-8E512507A50A}" type="pres">
      <dgm:prSet presAssocID="{AC14F713-4C0A-49D5-9FD6-175305C54329}" presName="accent_1" presStyleCnt="0"/>
      <dgm:spPr/>
    </dgm:pt>
    <dgm:pt modelId="{D72AB1D8-7C93-44B4-AC39-EFD87B72F517}" type="pres">
      <dgm:prSet presAssocID="{AC14F713-4C0A-49D5-9FD6-175305C54329}" presName="accentRepeatNode" presStyleLbl="solidFgAcc1" presStyleIdx="0" presStyleCnt="3"/>
      <dgm:spPr/>
    </dgm:pt>
    <dgm:pt modelId="{C24F07F2-FB26-4E01-A738-224EB74D7C9A}" type="pres">
      <dgm:prSet presAssocID="{621EBB7E-8073-41F7-8840-EDB776E345D6}" presName="text_2" presStyleLbl="node1" presStyleIdx="1" presStyleCnt="3">
        <dgm:presLayoutVars>
          <dgm:bulletEnabled val="1"/>
        </dgm:presLayoutVars>
      </dgm:prSet>
      <dgm:spPr/>
      <dgm:t>
        <a:bodyPr/>
        <a:lstStyle/>
        <a:p>
          <a:endParaRPr lang="es-EC"/>
        </a:p>
      </dgm:t>
    </dgm:pt>
    <dgm:pt modelId="{87C2A26D-C84C-4972-A1D2-FFE4FCB6918B}" type="pres">
      <dgm:prSet presAssocID="{621EBB7E-8073-41F7-8840-EDB776E345D6}" presName="accent_2" presStyleCnt="0"/>
      <dgm:spPr/>
    </dgm:pt>
    <dgm:pt modelId="{16F8C2B0-61D4-4F16-8FFE-958A17D4F547}" type="pres">
      <dgm:prSet presAssocID="{621EBB7E-8073-41F7-8840-EDB776E345D6}" presName="accentRepeatNode" presStyleLbl="solidFgAcc1" presStyleIdx="1" presStyleCnt="3"/>
      <dgm:spPr/>
    </dgm:pt>
    <dgm:pt modelId="{D659FD37-7588-4D6F-91FB-5407024FE3BB}" type="pres">
      <dgm:prSet presAssocID="{844F3799-DB1A-4A87-B369-DED4EF7F65AD}" presName="text_3" presStyleLbl="node1" presStyleIdx="2" presStyleCnt="3">
        <dgm:presLayoutVars>
          <dgm:bulletEnabled val="1"/>
        </dgm:presLayoutVars>
      </dgm:prSet>
      <dgm:spPr/>
      <dgm:t>
        <a:bodyPr/>
        <a:lstStyle/>
        <a:p>
          <a:endParaRPr lang="es-EC"/>
        </a:p>
      </dgm:t>
    </dgm:pt>
    <dgm:pt modelId="{CF168AFA-74A2-4BFC-AB6D-F4F0C18DA935}" type="pres">
      <dgm:prSet presAssocID="{844F3799-DB1A-4A87-B369-DED4EF7F65AD}" presName="accent_3" presStyleCnt="0"/>
      <dgm:spPr/>
    </dgm:pt>
    <dgm:pt modelId="{516AD68B-ED30-4E20-928D-3E9708D02A80}" type="pres">
      <dgm:prSet presAssocID="{844F3799-DB1A-4A87-B369-DED4EF7F65AD}" presName="accentRepeatNode" presStyleLbl="solidFgAcc1" presStyleIdx="2" presStyleCnt="3"/>
      <dgm:spPr/>
    </dgm:pt>
  </dgm:ptLst>
  <dgm:cxnLst>
    <dgm:cxn modelId="{DE977CD5-22AA-4104-A24F-47549C82ADCE}" type="presOf" srcId="{AC14F713-4C0A-49D5-9FD6-175305C54329}" destId="{73FD475A-C70A-4CE1-B2E0-76F091BC68DD}" srcOrd="0" destOrd="0" presId="urn:microsoft.com/office/officeart/2008/layout/VerticalCurvedList"/>
    <dgm:cxn modelId="{311B57C3-C1A7-4E24-BCFF-4A19598A5751}" type="presOf" srcId="{C7B240BB-FA36-4B67-9108-D27CA3DA20C2}" destId="{9AABE596-A5E4-4749-829B-23617C73DFB0}" srcOrd="0" destOrd="0" presId="urn:microsoft.com/office/officeart/2008/layout/VerticalCurvedList"/>
    <dgm:cxn modelId="{24147919-3F10-4362-A698-4CCF3EAE401E}" type="presOf" srcId="{844F3799-DB1A-4A87-B369-DED4EF7F65AD}" destId="{D659FD37-7588-4D6F-91FB-5407024FE3BB}" srcOrd="0" destOrd="0" presId="urn:microsoft.com/office/officeart/2008/layout/VerticalCurvedList"/>
    <dgm:cxn modelId="{31D0E157-9105-434A-9501-54E30CDCC8FA}" type="presOf" srcId="{434BA693-661F-4D09-9D69-ED55DD0B4BB7}" destId="{A937C9A6-3ED0-49B5-A7A2-AA064E9D4E7D}" srcOrd="0" destOrd="0" presId="urn:microsoft.com/office/officeart/2008/layout/VerticalCurvedList"/>
    <dgm:cxn modelId="{BAD5F0AC-BE9D-4AF1-9B6B-4C58891CFE3F}" srcId="{C7B240BB-FA36-4B67-9108-D27CA3DA20C2}" destId="{AC14F713-4C0A-49D5-9FD6-175305C54329}" srcOrd="0" destOrd="0" parTransId="{A833A95F-59D2-4E57-AEEC-853A3FB7477A}" sibTransId="{434BA693-661F-4D09-9D69-ED55DD0B4BB7}"/>
    <dgm:cxn modelId="{87E20929-6BAA-46D0-9909-429DC6A96E73}" srcId="{C7B240BB-FA36-4B67-9108-D27CA3DA20C2}" destId="{621EBB7E-8073-41F7-8840-EDB776E345D6}" srcOrd="1" destOrd="0" parTransId="{43A75A33-2E19-4920-A704-3DB038D44A7E}" sibTransId="{94E77C0D-E2F4-469A-9D4A-DFD611412872}"/>
    <dgm:cxn modelId="{A6B74FC9-A054-4F02-B848-7B8BDFFF04FD}" srcId="{C7B240BB-FA36-4B67-9108-D27CA3DA20C2}" destId="{844F3799-DB1A-4A87-B369-DED4EF7F65AD}" srcOrd="2" destOrd="0" parTransId="{315D5BCD-9E1F-433A-B9A7-69918A8CE2F4}" sibTransId="{41825AE1-2836-49CA-B723-D0715BD00260}"/>
    <dgm:cxn modelId="{145E32C6-4A50-42B8-8C5E-6A9EBE12CB91}" type="presOf" srcId="{621EBB7E-8073-41F7-8840-EDB776E345D6}" destId="{C24F07F2-FB26-4E01-A738-224EB74D7C9A}" srcOrd="0" destOrd="0" presId="urn:microsoft.com/office/officeart/2008/layout/VerticalCurvedList"/>
    <dgm:cxn modelId="{FE6D95E4-A80C-48B1-A775-E198582966A8}" type="presParOf" srcId="{9AABE596-A5E4-4749-829B-23617C73DFB0}" destId="{7FB9E211-7FE9-4B36-B93E-B444777EE6B2}" srcOrd="0" destOrd="0" presId="urn:microsoft.com/office/officeart/2008/layout/VerticalCurvedList"/>
    <dgm:cxn modelId="{BE292EA3-2AFC-4889-842E-2BE07FEFCCC8}" type="presParOf" srcId="{7FB9E211-7FE9-4B36-B93E-B444777EE6B2}" destId="{025E3849-4557-43B5-8931-61976D960A33}" srcOrd="0" destOrd="0" presId="urn:microsoft.com/office/officeart/2008/layout/VerticalCurvedList"/>
    <dgm:cxn modelId="{8521D301-D1CB-48DC-A388-D8609F62D5E9}" type="presParOf" srcId="{025E3849-4557-43B5-8931-61976D960A33}" destId="{2FB22ED4-A732-46FB-B43C-E63253F7F767}" srcOrd="0" destOrd="0" presId="urn:microsoft.com/office/officeart/2008/layout/VerticalCurvedList"/>
    <dgm:cxn modelId="{81B0D110-5823-4DE2-8D36-608BA5592703}" type="presParOf" srcId="{025E3849-4557-43B5-8931-61976D960A33}" destId="{A937C9A6-3ED0-49B5-A7A2-AA064E9D4E7D}" srcOrd="1" destOrd="0" presId="urn:microsoft.com/office/officeart/2008/layout/VerticalCurvedList"/>
    <dgm:cxn modelId="{7130C16D-17A7-4F20-8895-4303E3FEC4BD}" type="presParOf" srcId="{025E3849-4557-43B5-8931-61976D960A33}" destId="{BBCFE19C-2A4D-4C63-9A6B-C7425AA89A15}" srcOrd="2" destOrd="0" presId="urn:microsoft.com/office/officeart/2008/layout/VerticalCurvedList"/>
    <dgm:cxn modelId="{2C111E4C-A103-4134-B6B6-32870DBCE67A}" type="presParOf" srcId="{025E3849-4557-43B5-8931-61976D960A33}" destId="{AEB11F58-18D5-4126-BB20-2DE00BF1B855}" srcOrd="3" destOrd="0" presId="urn:microsoft.com/office/officeart/2008/layout/VerticalCurvedList"/>
    <dgm:cxn modelId="{B711785D-D8B6-4AFE-9575-351C5CF970E7}" type="presParOf" srcId="{7FB9E211-7FE9-4B36-B93E-B444777EE6B2}" destId="{73FD475A-C70A-4CE1-B2E0-76F091BC68DD}" srcOrd="1" destOrd="0" presId="urn:microsoft.com/office/officeart/2008/layout/VerticalCurvedList"/>
    <dgm:cxn modelId="{A9583989-B7DB-4B6F-B405-32909C39E1D7}" type="presParOf" srcId="{7FB9E211-7FE9-4B36-B93E-B444777EE6B2}" destId="{DCFD5994-D44B-47DA-B6C3-8E512507A50A}" srcOrd="2" destOrd="0" presId="urn:microsoft.com/office/officeart/2008/layout/VerticalCurvedList"/>
    <dgm:cxn modelId="{8A3718DE-83DB-449E-AC4A-27A21326CF83}" type="presParOf" srcId="{DCFD5994-D44B-47DA-B6C3-8E512507A50A}" destId="{D72AB1D8-7C93-44B4-AC39-EFD87B72F517}" srcOrd="0" destOrd="0" presId="urn:microsoft.com/office/officeart/2008/layout/VerticalCurvedList"/>
    <dgm:cxn modelId="{661C9CAD-3777-4AC8-8548-22702E4FF5DC}" type="presParOf" srcId="{7FB9E211-7FE9-4B36-B93E-B444777EE6B2}" destId="{C24F07F2-FB26-4E01-A738-224EB74D7C9A}" srcOrd="3" destOrd="0" presId="urn:microsoft.com/office/officeart/2008/layout/VerticalCurvedList"/>
    <dgm:cxn modelId="{04CBA5F6-4253-4474-AC55-A0C2F85FBEEC}" type="presParOf" srcId="{7FB9E211-7FE9-4B36-B93E-B444777EE6B2}" destId="{87C2A26D-C84C-4972-A1D2-FFE4FCB6918B}" srcOrd="4" destOrd="0" presId="urn:microsoft.com/office/officeart/2008/layout/VerticalCurvedList"/>
    <dgm:cxn modelId="{119B4F5B-8FCF-4A7C-BAA4-AD275AB07015}" type="presParOf" srcId="{87C2A26D-C84C-4972-A1D2-FFE4FCB6918B}" destId="{16F8C2B0-61D4-4F16-8FFE-958A17D4F547}" srcOrd="0" destOrd="0" presId="urn:microsoft.com/office/officeart/2008/layout/VerticalCurvedList"/>
    <dgm:cxn modelId="{4079D1AC-4469-41D0-B0E0-7B6C80ACBFBA}" type="presParOf" srcId="{7FB9E211-7FE9-4B36-B93E-B444777EE6B2}" destId="{D659FD37-7588-4D6F-91FB-5407024FE3BB}" srcOrd="5" destOrd="0" presId="urn:microsoft.com/office/officeart/2008/layout/VerticalCurvedList"/>
    <dgm:cxn modelId="{EBB3D3BD-8C2D-4237-8F95-299B6ABF5026}" type="presParOf" srcId="{7FB9E211-7FE9-4B36-B93E-B444777EE6B2}" destId="{CF168AFA-74A2-4BFC-AB6D-F4F0C18DA935}" srcOrd="6" destOrd="0" presId="urn:microsoft.com/office/officeart/2008/layout/VerticalCurvedList"/>
    <dgm:cxn modelId="{BF6DA057-D3E8-46DB-BF5F-58F263BFC354}" type="presParOf" srcId="{CF168AFA-74A2-4BFC-AB6D-F4F0C18DA935}" destId="{516AD68B-ED30-4E20-928D-3E9708D02A80}"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9E68C91-D571-422E-9507-F4F9BB9372BA}" type="doc">
      <dgm:prSet loTypeId="urn:microsoft.com/office/officeart/2005/8/layout/hierarchy3" loCatId="hierarchy" qsTypeId="urn:microsoft.com/office/officeart/2005/8/quickstyle/simple5" qsCatId="simple" csTypeId="urn:microsoft.com/office/officeart/2005/8/colors/accent0_2" csCatId="mainScheme" phldr="1"/>
      <dgm:spPr/>
      <dgm:t>
        <a:bodyPr/>
        <a:lstStyle/>
        <a:p>
          <a:endParaRPr lang="es-EC"/>
        </a:p>
      </dgm:t>
    </dgm:pt>
    <dgm:pt modelId="{451D8AF7-36D9-49A3-8E18-D079C3389B92}">
      <dgm:prSet custT="1"/>
      <dgm:spPr/>
      <dgm:t>
        <a:bodyPr/>
        <a:lstStyle/>
        <a:p>
          <a:pPr rtl="0"/>
          <a:r>
            <a:rPr lang="es-ES_tradnl" sz="3100" b="1" dirty="0" smtClean="0"/>
            <a:t>Con estos errores se determina en el estudio </a:t>
          </a:r>
          <a:r>
            <a:rPr lang="es-ES_tradnl" sz="3100" b="1" dirty="0" smtClean="0">
              <a:solidFill>
                <a:schemeClr val="tx2"/>
              </a:solidFill>
            </a:rPr>
            <a:t>de la Dirección Actuarial y de Investigación del IESS </a:t>
          </a:r>
          <a:r>
            <a:rPr lang="es-ES_tradnl" sz="3100" b="1" dirty="0" smtClean="0"/>
            <a:t>que en el 2014 las empresas de medicina prepagada tuvieron utilidades de 221 millones, cuando la realidad fue de:</a:t>
          </a:r>
        </a:p>
        <a:p>
          <a:pPr rtl="0"/>
          <a:r>
            <a:rPr lang="es-ES_tradnl" sz="6000" b="1" dirty="0" smtClean="0"/>
            <a:t>$12´8 millones </a:t>
          </a:r>
          <a:endParaRPr lang="es-EC" sz="6000" dirty="0"/>
        </a:p>
      </dgm:t>
    </dgm:pt>
    <dgm:pt modelId="{C44B21EC-D70C-4534-953D-8EB8AED68682}" type="parTrans" cxnId="{5536EFF0-42F5-48BD-A423-1D042C4ABA20}">
      <dgm:prSet/>
      <dgm:spPr/>
      <dgm:t>
        <a:bodyPr/>
        <a:lstStyle/>
        <a:p>
          <a:endParaRPr lang="es-EC"/>
        </a:p>
      </dgm:t>
    </dgm:pt>
    <dgm:pt modelId="{0372C6B0-C1C1-47B9-BE90-EB3F6B9B6B8D}" type="sibTrans" cxnId="{5536EFF0-42F5-48BD-A423-1D042C4ABA20}">
      <dgm:prSet/>
      <dgm:spPr/>
      <dgm:t>
        <a:bodyPr/>
        <a:lstStyle/>
        <a:p>
          <a:endParaRPr lang="es-EC"/>
        </a:p>
      </dgm:t>
    </dgm:pt>
    <dgm:pt modelId="{94F316C7-47B3-4FE3-B828-4F64BA502D45}" type="pres">
      <dgm:prSet presAssocID="{B9E68C91-D571-422E-9507-F4F9BB9372BA}" presName="diagram" presStyleCnt="0">
        <dgm:presLayoutVars>
          <dgm:chPref val="1"/>
          <dgm:dir/>
          <dgm:animOne val="branch"/>
          <dgm:animLvl val="lvl"/>
          <dgm:resizeHandles/>
        </dgm:presLayoutVars>
      </dgm:prSet>
      <dgm:spPr/>
      <dgm:t>
        <a:bodyPr/>
        <a:lstStyle/>
        <a:p>
          <a:endParaRPr lang="es-ES"/>
        </a:p>
      </dgm:t>
    </dgm:pt>
    <dgm:pt modelId="{6B3BFF2F-CCD4-4B52-9B28-968DA3B13AC0}" type="pres">
      <dgm:prSet presAssocID="{451D8AF7-36D9-49A3-8E18-D079C3389B92}" presName="root" presStyleCnt="0"/>
      <dgm:spPr/>
    </dgm:pt>
    <dgm:pt modelId="{500B09EC-5FEC-440E-9ABA-870C88C9A797}" type="pres">
      <dgm:prSet presAssocID="{451D8AF7-36D9-49A3-8E18-D079C3389B92}" presName="rootComposite" presStyleCnt="0"/>
      <dgm:spPr/>
    </dgm:pt>
    <dgm:pt modelId="{39A465CC-7A04-4208-8AA3-E4A40BEAD478}" type="pres">
      <dgm:prSet presAssocID="{451D8AF7-36D9-49A3-8E18-D079C3389B92}" presName="rootText" presStyleLbl="node1" presStyleIdx="0" presStyleCnt="1"/>
      <dgm:spPr/>
      <dgm:t>
        <a:bodyPr/>
        <a:lstStyle/>
        <a:p>
          <a:endParaRPr lang="es-EC"/>
        </a:p>
      </dgm:t>
    </dgm:pt>
    <dgm:pt modelId="{18B376B6-4F1F-43E8-A84C-3BEFDD76DB14}" type="pres">
      <dgm:prSet presAssocID="{451D8AF7-36D9-49A3-8E18-D079C3389B92}" presName="rootConnector" presStyleLbl="node1" presStyleIdx="0" presStyleCnt="1"/>
      <dgm:spPr/>
      <dgm:t>
        <a:bodyPr/>
        <a:lstStyle/>
        <a:p>
          <a:endParaRPr lang="es-ES"/>
        </a:p>
      </dgm:t>
    </dgm:pt>
    <dgm:pt modelId="{DA37717D-C7DF-46AC-B892-14CF755F7DF5}" type="pres">
      <dgm:prSet presAssocID="{451D8AF7-36D9-49A3-8E18-D079C3389B92}" presName="childShape" presStyleCnt="0"/>
      <dgm:spPr/>
    </dgm:pt>
  </dgm:ptLst>
  <dgm:cxnLst>
    <dgm:cxn modelId="{42AB536C-DBDE-4EE0-8F00-03EBA521D416}" type="presOf" srcId="{451D8AF7-36D9-49A3-8E18-D079C3389B92}" destId="{18B376B6-4F1F-43E8-A84C-3BEFDD76DB14}" srcOrd="1" destOrd="0" presId="urn:microsoft.com/office/officeart/2005/8/layout/hierarchy3"/>
    <dgm:cxn modelId="{5536EFF0-42F5-48BD-A423-1D042C4ABA20}" srcId="{B9E68C91-D571-422E-9507-F4F9BB9372BA}" destId="{451D8AF7-36D9-49A3-8E18-D079C3389B92}" srcOrd="0" destOrd="0" parTransId="{C44B21EC-D70C-4534-953D-8EB8AED68682}" sibTransId="{0372C6B0-C1C1-47B9-BE90-EB3F6B9B6B8D}"/>
    <dgm:cxn modelId="{17B87BC7-5E28-46C0-9A84-BC70CCCCC10D}" type="presOf" srcId="{B9E68C91-D571-422E-9507-F4F9BB9372BA}" destId="{94F316C7-47B3-4FE3-B828-4F64BA502D45}" srcOrd="0" destOrd="0" presId="urn:microsoft.com/office/officeart/2005/8/layout/hierarchy3"/>
    <dgm:cxn modelId="{3CC3B3D4-879F-49CD-B051-F0E383B10A1E}" type="presOf" srcId="{451D8AF7-36D9-49A3-8E18-D079C3389B92}" destId="{39A465CC-7A04-4208-8AA3-E4A40BEAD478}" srcOrd="0" destOrd="0" presId="urn:microsoft.com/office/officeart/2005/8/layout/hierarchy3"/>
    <dgm:cxn modelId="{F0B8B783-293B-438A-A34F-4BB56B275813}" type="presParOf" srcId="{94F316C7-47B3-4FE3-B828-4F64BA502D45}" destId="{6B3BFF2F-CCD4-4B52-9B28-968DA3B13AC0}" srcOrd="0" destOrd="0" presId="urn:microsoft.com/office/officeart/2005/8/layout/hierarchy3"/>
    <dgm:cxn modelId="{CFB8806E-9017-4CAC-9AAB-1EFAA4E238DB}" type="presParOf" srcId="{6B3BFF2F-CCD4-4B52-9B28-968DA3B13AC0}" destId="{500B09EC-5FEC-440E-9ABA-870C88C9A797}" srcOrd="0" destOrd="0" presId="urn:microsoft.com/office/officeart/2005/8/layout/hierarchy3"/>
    <dgm:cxn modelId="{8E1F1E9F-ABFB-4AF7-B62A-2C6B2A5E4ACE}" type="presParOf" srcId="{500B09EC-5FEC-440E-9ABA-870C88C9A797}" destId="{39A465CC-7A04-4208-8AA3-E4A40BEAD478}" srcOrd="0" destOrd="0" presId="urn:microsoft.com/office/officeart/2005/8/layout/hierarchy3"/>
    <dgm:cxn modelId="{621F76AC-8C75-4C3A-9F51-3F72C3462076}" type="presParOf" srcId="{500B09EC-5FEC-440E-9ABA-870C88C9A797}" destId="{18B376B6-4F1F-43E8-A84C-3BEFDD76DB14}" srcOrd="1" destOrd="0" presId="urn:microsoft.com/office/officeart/2005/8/layout/hierarchy3"/>
    <dgm:cxn modelId="{E21C3BE4-00A2-4A13-8D27-09E4E2E7084F}" type="presParOf" srcId="{6B3BFF2F-CCD4-4B52-9B28-968DA3B13AC0}" destId="{DA37717D-C7DF-46AC-B892-14CF755F7DF5}"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8C4C96E-4483-4B10-8906-EF1BFBF2C1E1}" type="doc">
      <dgm:prSet loTypeId="urn:microsoft.com/office/officeart/2005/8/layout/process4" loCatId="process" qsTypeId="urn:microsoft.com/office/officeart/2005/8/quickstyle/simple5" qsCatId="simple" csTypeId="urn:microsoft.com/office/officeart/2005/8/colors/accent0_2" csCatId="mainScheme" phldr="1"/>
      <dgm:spPr/>
      <dgm:t>
        <a:bodyPr/>
        <a:lstStyle/>
        <a:p>
          <a:endParaRPr lang="es-EC"/>
        </a:p>
      </dgm:t>
    </dgm:pt>
    <dgm:pt modelId="{650E7BBB-AF44-43C3-8697-60D79A972619}">
      <dgm:prSet phldrT="[Texto]"/>
      <dgm:spPr/>
      <dgm:t>
        <a:bodyPr/>
        <a:lstStyle/>
        <a:p>
          <a:r>
            <a:rPr lang="es-EC" b="1" dirty="0" smtClean="0"/>
            <a:t>Obligación 6 veces mayor que utilidad</a:t>
          </a:r>
          <a:endParaRPr lang="es-EC" b="1" dirty="0"/>
        </a:p>
      </dgm:t>
    </dgm:pt>
    <dgm:pt modelId="{477777D9-166E-4657-BF46-9E162E7A6FE6}" type="parTrans" cxnId="{045DED72-3FFC-44CE-A302-7ECA1772A3B7}">
      <dgm:prSet/>
      <dgm:spPr/>
      <dgm:t>
        <a:bodyPr/>
        <a:lstStyle/>
        <a:p>
          <a:endParaRPr lang="es-EC"/>
        </a:p>
      </dgm:t>
    </dgm:pt>
    <dgm:pt modelId="{D5A11EF7-0B05-4525-85D8-26B7685841A3}" type="sibTrans" cxnId="{045DED72-3FFC-44CE-A302-7ECA1772A3B7}">
      <dgm:prSet/>
      <dgm:spPr/>
      <dgm:t>
        <a:bodyPr/>
        <a:lstStyle/>
        <a:p>
          <a:endParaRPr lang="es-EC"/>
        </a:p>
      </dgm:t>
    </dgm:pt>
    <dgm:pt modelId="{DD88F929-EAC5-4620-BA60-BFEDFCFC6948}">
      <dgm:prSet phldrT="[Texto]"/>
      <dgm:spPr/>
      <dgm:t>
        <a:bodyPr/>
        <a:lstStyle/>
        <a:p>
          <a:r>
            <a:rPr lang="es-EC" dirty="0" smtClean="0"/>
            <a:t>Reembolso</a:t>
          </a:r>
          <a:r>
            <a:rPr lang="es-EC" baseline="0" dirty="0" smtClean="0"/>
            <a:t> atenciones al IESS</a:t>
          </a:r>
        </a:p>
        <a:p>
          <a:r>
            <a:rPr lang="es-EC" dirty="0" smtClean="0"/>
            <a:t>$71,5 millones</a:t>
          </a:r>
          <a:endParaRPr lang="es-EC" dirty="0"/>
        </a:p>
      </dgm:t>
    </dgm:pt>
    <dgm:pt modelId="{49498024-B187-47EE-B855-C63560AD5EC1}" type="parTrans" cxnId="{C6E18E3E-8A3B-493F-98DA-0202691825D7}">
      <dgm:prSet/>
      <dgm:spPr/>
      <dgm:t>
        <a:bodyPr/>
        <a:lstStyle/>
        <a:p>
          <a:endParaRPr lang="es-EC"/>
        </a:p>
      </dgm:t>
    </dgm:pt>
    <dgm:pt modelId="{11CEBA4A-D7A1-452A-9F49-4AF590CB1D97}" type="sibTrans" cxnId="{C6E18E3E-8A3B-493F-98DA-0202691825D7}">
      <dgm:prSet/>
      <dgm:spPr/>
      <dgm:t>
        <a:bodyPr/>
        <a:lstStyle/>
        <a:p>
          <a:endParaRPr lang="es-EC"/>
        </a:p>
      </dgm:t>
    </dgm:pt>
    <dgm:pt modelId="{0E3895DE-9D2E-4B4D-80F4-0D4F77B23B7B}">
      <dgm:prSet phldrT="[Texto]"/>
      <dgm:spPr/>
      <dgm:t>
        <a:bodyPr/>
        <a:lstStyle/>
        <a:p>
          <a:r>
            <a:rPr lang="es-EC" dirty="0" smtClean="0"/>
            <a:t>Utilidades generadas 2014</a:t>
          </a:r>
        </a:p>
        <a:p>
          <a:r>
            <a:rPr lang="es-EC" dirty="0" smtClean="0"/>
            <a:t>12,8 millones</a:t>
          </a:r>
          <a:endParaRPr lang="es-EC" dirty="0"/>
        </a:p>
      </dgm:t>
    </dgm:pt>
    <dgm:pt modelId="{5615FD54-DDB7-4B53-B751-36042463902F}" type="parTrans" cxnId="{03BE46B3-0F5D-41B7-941D-75B9DFC1DC15}">
      <dgm:prSet/>
      <dgm:spPr/>
      <dgm:t>
        <a:bodyPr/>
        <a:lstStyle/>
        <a:p>
          <a:endParaRPr lang="es-EC"/>
        </a:p>
      </dgm:t>
    </dgm:pt>
    <dgm:pt modelId="{90F03F8B-2C39-4AC7-B945-44E6690DE95D}" type="sibTrans" cxnId="{03BE46B3-0F5D-41B7-941D-75B9DFC1DC15}">
      <dgm:prSet/>
      <dgm:spPr/>
      <dgm:t>
        <a:bodyPr/>
        <a:lstStyle/>
        <a:p>
          <a:endParaRPr lang="es-EC"/>
        </a:p>
      </dgm:t>
    </dgm:pt>
    <dgm:pt modelId="{6D2CCDDA-884F-4AC9-8911-BE46210FC344}" type="pres">
      <dgm:prSet presAssocID="{68C4C96E-4483-4B10-8906-EF1BFBF2C1E1}" presName="Name0" presStyleCnt="0">
        <dgm:presLayoutVars>
          <dgm:dir/>
          <dgm:animLvl val="lvl"/>
          <dgm:resizeHandles val="exact"/>
        </dgm:presLayoutVars>
      </dgm:prSet>
      <dgm:spPr/>
      <dgm:t>
        <a:bodyPr/>
        <a:lstStyle/>
        <a:p>
          <a:endParaRPr lang="es-ES"/>
        </a:p>
      </dgm:t>
    </dgm:pt>
    <dgm:pt modelId="{4684E567-E6DC-402F-9AC7-0C6643062FC6}" type="pres">
      <dgm:prSet presAssocID="{650E7BBB-AF44-43C3-8697-60D79A972619}" presName="boxAndChildren" presStyleCnt="0"/>
      <dgm:spPr/>
    </dgm:pt>
    <dgm:pt modelId="{3FF7B81A-98B3-4339-A369-D2A37823D823}" type="pres">
      <dgm:prSet presAssocID="{650E7BBB-AF44-43C3-8697-60D79A972619}" presName="parentTextBox" presStyleLbl="node1" presStyleIdx="0" presStyleCnt="1"/>
      <dgm:spPr/>
      <dgm:t>
        <a:bodyPr/>
        <a:lstStyle/>
        <a:p>
          <a:endParaRPr lang="es-EC"/>
        </a:p>
      </dgm:t>
    </dgm:pt>
    <dgm:pt modelId="{2C460963-1E73-48B4-A6AE-8B3F65CD3F06}" type="pres">
      <dgm:prSet presAssocID="{650E7BBB-AF44-43C3-8697-60D79A972619}" presName="entireBox" presStyleLbl="node1" presStyleIdx="0" presStyleCnt="1" custLinFactNeighborX="-793" custLinFactNeighborY="-4927"/>
      <dgm:spPr/>
      <dgm:t>
        <a:bodyPr/>
        <a:lstStyle/>
        <a:p>
          <a:endParaRPr lang="es-EC"/>
        </a:p>
      </dgm:t>
    </dgm:pt>
    <dgm:pt modelId="{F0742EF9-72E1-4A2B-AF0B-C4A667011CDB}" type="pres">
      <dgm:prSet presAssocID="{650E7BBB-AF44-43C3-8697-60D79A972619}" presName="descendantBox" presStyleCnt="0"/>
      <dgm:spPr/>
    </dgm:pt>
    <dgm:pt modelId="{2CBECF9A-7448-44A7-A14A-4391F4CCA99F}" type="pres">
      <dgm:prSet presAssocID="{DD88F929-EAC5-4620-BA60-BFEDFCFC6948}" presName="childTextBox" presStyleLbl="fgAccFollowNode1" presStyleIdx="0" presStyleCnt="2">
        <dgm:presLayoutVars>
          <dgm:bulletEnabled val="1"/>
        </dgm:presLayoutVars>
      </dgm:prSet>
      <dgm:spPr/>
      <dgm:t>
        <a:bodyPr/>
        <a:lstStyle/>
        <a:p>
          <a:endParaRPr lang="es-EC"/>
        </a:p>
      </dgm:t>
    </dgm:pt>
    <dgm:pt modelId="{8106FD71-17B0-4D73-B2F7-D7930CA6691E}" type="pres">
      <dgm:prSet presAssocID="{0E3895DE-9D2E-4B4D-80F4-0D4F77B23B7B}" presName="childTextBox" presStyleLbl="fgAccFollowNode1" presStyleIdx="1" presStyleCnt="2">
        <dgm:presLayoutVars>
          <dgm:bulletEnabled val="1"/>
        </dgm:presLayoutVars>
      </dgm:prSet>
      <dgm:spPr/>
      <dgm:t>
        <a:bodyPr/>
        <a:lstStyle/>
        <a:p>
          <a:endParaRPr lang="es-EC"/>
        </a:p>
      </dgm:t>
    </dgm:pt>
  </dgm:ptLst>
  <dgm:cxnLst>
    <dgm:cxn modelId="{EBD9A9AE-FB4D-44A0-AB58-78097A716B67}" type="presOf" srcId="{650E7BBB-AF44-43C3-8697-60D79A972619}" destId="{3FF7B81A-98B3-4339-A369-D2A37823D823}" srcOrd="0" destOrd="0" presId="urn:microsoft.com/office/officeart/2005/8/layout/process4"/>
    <dgm:cxn modelId="{045DED72-3FFC-44CE-A302-7ECA1772A3B7}" srcId="{68C4C96E-4483-4B10-8906-EF1BFBF2C1E1}" destId="{650E7BBB-AF44-43C3-8697-60D79A972619}" srcOrd="0" destOrd="0" parTransId="{477777D9-166E-4657-BF46-9E162E7A6FE6}" sibTransId="{D5A11EF7-0B05-4525-85D8-26B7685841A3}"/>
    <dgm:cxn modelId="{7025748D-95A5-4878-8888-950B9CA925B5}" type="presOf" srcId="{DD88F929-EAC5-4620-BA60-BFEDFCFC6948}" destId="{2CBECF9A-7448-44A7-A14A-4391F4CCA99F}" srcOrd="0" destOrd="0" presId="urn:microsoft.com/office/officeart/2005/8/layout/process4"/>
    <dgm:cxn modelId="{821812AC-1332-4A03-AC8B-CA048E114587}" type="presOf" srcId="{68C4C96E-4483-4B10-8906-EF1BFBF2C1E1}" destId="{6D2CCDDA-884F-4AC9-8911-BE46210FC344}" srcOrd="0" destOrd="0" presId="urn:microsoft.com/office/officeart/2005/8/layout/process4"/>
    <dgm:cxn modelId="{C6E18E3E-8A3B-493F-98DA-0202691825D7}" srcId="{650E7BBB-AF44-43C3-8697-60D79A972619}" destId="{DD88F929-EAC5-4620-BA60-BFEDFCFC6948}" srcOrd="0" destOrd="0" parTransId="{49498024-B187-47EE-B855-C63560AD5EC1}" sibTransId="{11CEBA4A-D7A1-452A-9F49-4AF590CB1D97}"/>
    <dgm:cxn modelId="{2C67BFBA-A5D5-47D4-9C18-7B3154CA9695}" type="presOf" srcId="{0E3895DE-9D2E-4B4D-80F4-0D4F77B23B7B}" destId="{8106FD71-17B0-4D73-B2F7-D7930CA6691E}" srcOrd="0" destOrd="0" presId="urn:microsoft.com/office/officeart/2005/8/layout/process4"/>
    <dgm:cxn modelId="{75C5D19E-D4D8-4BB0-BEED-269D446A511B}" type="presOf" srcId="{650E7BBB-AF44-43C3-8697-60D79A972619}" destId="{2C460963-1E73-48B4-A6AE-8B3F65CD3F06}" srcOrd="1" destOrd="0" presId="urn:microsoft.com/office/officeart/2005/8/layout/process4"/>
    <dgm:cxn modelId="{03BE46B3-0F5D-41B7-941D-75B9DFC1DC15}" srcId="{650E7BBB-AF44-43C3-8697-60D79A972619}" destId="{0E3895DE-9D2E-4B4D-80F4-0D4F77B23B7B}" srcOrd="1" destOrd="0" parTransId="{5615FD54-DDB7-4B53-B751-36042463902F}" sibTransId="{90F03F8B-2C39-4AC7-B945-44E6690DE95D}"/>
    <dgm:cxn modelId="{A435DA71-4858-4EE1-AB78-BA6D87DDD507}" type="presParOf" srcId="{6D2CCDDA-884F-4AC9-8911-BE46210FC344}" destId="{4684E567-E6DC-402F-9AC7-0C6643062FC6}" srcOrd="0" destOrd="0" presId="urn:microsoft.com/office/officeart/2005/8/layout/process4"/>
    <dgm:cxn modelId="{D186430D-CB06-43CF-8B88-059B8411EF46}" type="presParOf" srcId="{4684E567-E6DC-402F-9AC7-0C6643062FC6}" destId="{3FF7B81A-98B3-4339-A369-D2A37823D823}" srcOrd="0" destOrd="0" presId="urn:microsoft.com/office/officeart/2005/8/layout/process4"/>
    <dgm:cxn modelId="{32CBD4CE-9BAA-48EC-A001-DE7264BF4C4E}" type="presParOf" srcId="{4684E567-E6DC-402F-9AC7-0C6643062FC6}" destId="{2C460963-1E73-48B4-A6AE-8B3F65CD3F06}" srcOrd="1" destOrd="0" presId="urn:microsoft.com/office/officeart/2005/8/layout/process4"/>
    <dgm:cxn modelId="{DA35DAFB-CBA0-4AED-9692-27D6E9FE5E8C}" type="presParOf" srcId="{4684E567-E6DC-402F-9AC7-0C6643062FC6}" destId="{F0742EF9-72E1-4A2B-AF0B-C4A667011CDB}" srcOrd="2" destOrd="0" presId="urn:microsoft.com/office/officeart/2005/8/layout/process4"/>
    <dgm:cxn modelId="{6D9370FB-33FC-4785-9BED-4C0CCA89017E}" type="presParOf" srcId="{F0742EF9-72E1-4A2B-AF0B-C4A667011CDB}" destId="{2CBECF9A-7448-44A7-A14A-4391F4CCA99F}" srcOrd="0" destOrd="0" presId="urn:microsoft.com/office/officeart/2005/8/layout/process4"/>
    <dgm:cxn modelId="{D0D60990-A74F-4A2B-8966-79A82FE4D0D0}" type="presParOf" srcId="{F0742EF9-72E1-4A2B-AF0B-C4A667011CDB}" destId="{8106FD71-17B0-4D73-B2F7-D7930CA6691E}" srcOrd="1"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8F3009E-5546-453D-9420-669B26E3E606}" type="doc">
      <dgm:prSet loTypeId="urn:microsoft.com/office/officeart/2005/8/layout/hList6" loCatId="list" qsTypeId="urn:microsoft.com/office/officeart/2005/8/quickstyle/simple5" qsCatId="simple" csTypeId="urn:microsoft.com/office/officeart/2005/8/colors/accent0_2" csCatId="mainScheme" phldr="1"/>
      <dgm:spPr/>
      <dgm:t>
        <a:bodyPr/>
        <a:lstStyle/>
        <a:p>
          <a:endParaRPr lang="es-EC"/>
        </a:p>
      </dgm:t>
    </dgm:pt>
    <dgm:pt modelId="{33E7D171-EF83-4DA0-943C-047A1F16AFD7}">
      <dgm:prSet custT="1"/>
      <dgm:spPr/>
      <dgm:t>
        <a:bodyPr/>
        <a:lstStyle/>
        <a:p>
          <a:pPr rtl="0"/>
          <a:r>
            <a:rPr lang="es-ES_tradnl" sz="1800" b="1" dirty="0" smtClean="0"/>
            <a:t>Elevación de tarifas de manera significativa.</a:t>
          </a:r>
          <a:endParaRPr lang="es-EC" sz="1800" b="1" dirty="0"/>
        </a:p>
      </dgm:t>
    </dgm:pt>
    <dgm:pt modelId="{1D080FBF-FEFC-4AC3-AA89-A3803F3ECE84}" type="parTrans" cxnId="{9D74A955-50BE-4742-8747-ED373AFA04DA}">
      <dgm:prSet/>
      <dgm:spPr/>
      <dgm:t>
        <a:bodyPr/>
        <a:lstStyle/>
        <a:p>
          <a:endParaRPr lang="es-EC" b="1"/>
        </a:p>
      </dgm:t>
    </dgm:pt>
    <dgm:pt modelId="{D9115582-2F9D-47D3-94BB-C19E81D975A2}" type="sibTrans" cxnId="{9D74A955-50BE-4742-8747-ED373AFA04DA}">
      <dgm:prSet/>
      <dgm:spPr/>
      <dgm:t>
        <a:bodyPr/>
        <a:lstStyle/>
        <a:p>
          <a:endParaRPr lang="es-EC" b="1"/>
        </a:p>
      </dgm:t>
    </dgm:pt>
    <dgm:pt modelId="{2205EC57-B4F9-4802-963C-5B607F01466F}">
      <dgm:prSet custT="1"/>
      <dgm:spPr/>
      <dgm:t>
        <a:bodyPr/>
        <a:lstStyle/>
        <a:p>
          <a:pPr rtl="0"/>
          <a:r>
            <a:rPr lang="es-ES_tradnl" sz="1800" b="1" dirty="0" smtClean="0"/>
            <a:t>Posibles desafiliaciones masivas al sistema de salud </a:t>
          </a:r>
          <a:r>
            <a:rPr lang="es-ES_tradnl" sz="1800" b="1" dirty="0" err="1" smtClean="0"/>
            <a:t>prepagada</a:t>
          </a:r>
          <a:endParaRPr lang="es-EC" sz="1800" b="1" dirty="0"/>
        </a:p>
      </dgm:t>
    </dgm:pt>
    <dgm:pt modelId="{B415EE7A-31C2-4617-ADD0-A1EC06638481}" type="parTrans" cxnId="{BE196C67-7D98-432C-A513-EDF03816B03F}">
      <dgm:prSet/>
      <dgm:spPr/>
      <dgm:t>
        <a:bodyPr/>
        <a:lstStyle/>
        <a:p>
          <a:endParaRPr lang="es-EC" b="1"/>
        </a:p>
      </dgm:t>
    </dgm:pt>
    <dgm:pt modelId="{364A1DC1-F01F-4DA5-87B4-A41FE15B7BBB}" type="sibTrans" cxnId="{BE196C67-7D98-432C-A513-EDF03816B03F}">
      <dgm:prSet/>
      <dgm:spPr/>
      <dgm:t>
        <a:bodyPr/>
        <a:lstStyle/>
        <a:p>
          <a:endParaRPr lang="es-EC" b="1"/>
        </a:p>
      </dgm:t>
    </dgm:pt>
    <dgm:pt modelId="{5147CAB6-B08A-45C2-99BC-1EB6E462D5FC}">
      <dgm:prSet/>
      <dgm:spPr/>
      <dgm:t>
        <a:bodyPr/>
        <a:lstStyle/>
        <a:p>
          <a:pPr rtl="0"/>
          <a:r>
            <a:rPr lang="es-ES_tradnl" b="1" dirty="0" smtClean="0"/>
            <a:t>Riesgo de empleo de más de 3.000 personas trabajan en las compañías del sector, a más del empleo indirecto que genera esta actividad en hospitales, consultorios, laboratorios, farmacias y más servicios financiados por la medicina </a:t>
          </a:r>
          <a:r>
            <a:rPr lang="es-ES_tradnl" b="1" dirty="0" err="1" smtClean="0"/>
            <a:t>prepagada</a:t>
          </a:r>
          <a:r>
            <a:rPr lang="es-ES_tradnl" b="1" dirty="0" smtClean="0"/>
            <a:t>.</a:t>
          </a:r>
          <a:endParaRPr lang="es-EC" b="1" dirty="0"/>
        </a:p>
      </dgm:t>
    </dgm:pt>
    <dgm:pt modelId="{57E69166-21B4-4DEF-87FE-EBEAD298E3F7}" type="parTrans" cxnId="{CB279FFE-9D33-468D-8602-9375E6F27630}">
      <dgm:prSet/>
      <dgm:spPr/>
      <dgm:t>
        <a:bodyPr/>
        <a:lstStyle/>
        <a:p>
          <a:endParaRPr lang="es-EC" b="1"/>
        </a:p>
      </dgm:t>
    </dgm:pt>
    <dgm:pt modelId="{ED49B8FA-15FC-4F7C-A31F-DDB5A7F7CE8B}" type="sibTrans" cxnId="{CB279FFE-9D33-468D-8602-9375E6F27630}">
      <dgm:prSet/>
      <dgm:spPr/>
      <dgm:t>
        <a:bodyPr/>
        <a:lstStyle/>
        <a:p>
          <a:endParaRPr lang="es-EC" b="1"/>
        </a:p>
      </dgm:t>
    </dgm:pt>
    <dgm:pt modelId="{874813A5-545A-4668-BD4F-9A3454599C91}" type="pres">
      <dgm:prSet presAssocID="{D8F3009E-5546-453D-9420-669B26E3E606}" presName="Name0" presStyleCnt="0">
        <dgm:presLayoutVars>
          <dgm:dir/>
          <dgm:resizeHandles val="exact"/>
        </dgm:presLayoutVars>
      </dgm:prSet>
      <dgm:spPr/>
      <dgm:t>
        <a:bodyPr/>
        <a:lstStyle/>
        <a:p>
          <a:endParaRPr lang="es-ES"/>
        </a:p>
      </dgm:t>
    </dgm:pt>
    <dgm:pt modelId="{555136F2-1BDE-4512-BA49-072EDF530B38}" type="pres">
      <dgm:prSet presAssocID="{33E7D171-EF83-4DA0-943C-047A1F16AFD7}" presName="node" presStyleLbl="node1" presStyleIdx="0" presStyleCnt="3">
        <dgm:presLayoutVars>
          <dgm:bulletEnabled val="1"/>
        </dgm:presLayoutVars>
      </dgm:prSet>
      <dgm:spPr/>
      <dgm:t>
        <a:bodyPr/>
        <a:lstStyle/>
        <a:p>
          <a:endParaRPr lang="es-EC"/>
        </a:p>
      </dgm:t>
    </dgm:pt>
    <dgm:pt modelId="{91228A2B-5073-49A7-BB82-4E8208ECB9C1}" type="pres">
      <dgm:prSet presAssocID="{D9115582-2F9D-47D3-94BB-C19E81D975A2}" presName="sibTrans" presStyleCnt="0"/>
      <dgm:spPr/>
    </dgm:pt>
    <dgm:pt modelId="{90260D86-7DD0-43F5-BDBB-E50D2AFD0FCC}" type="pres">
      <dgm:prSet presAssocID="{2205EC57-B4F9-4802-963C-5B607F01466F}" presName="node" presStyleLbl="node1" presStyleIdx="1" presStyleCnt="3">
        <dgm:presLayoutVars>
          <dgm:bulletEnabled val="1"/>
        </dgm:presLayoutVars>
      </dgm:prSet>
      <dgm:spPr/>
      <dgm:t>
        <a:bodyPr/>
        <a:lstStyle/>
        <a:p>
          <a:endParaRPr lang="es-EC"/>
        </a:p>
      </dgm:t>
    </dgm:pt>
    <dgm:pt modelId="{36F88ADC-0FA1-4C70-B79C-11455C71D1C6}" type="pres">
      <dgm:prSet presAssocID="{364A1DC1-F01F-4DA5-87B4-A41FE15B7BBB}" presName="sibTrans" presStyleCnt="0"/>
      <dgm:spPr/>
    </dgm:pt>
    <dgm:pt modelId="{1E126559-21A0-40E6-84AB-B02BEE1DA62C}" type="pres">
      <dgm:prSet presAssocID="{5147CAB6-B08A-45C2-99BC-1EB6E462D5FC}" presName="node" presStyleLbl="node1" presStyleIdx="2" presStyleCnt="3">
        <dgm:presLayoutVars>
          <dgm:bulletEnabled val="1"/>
        </dgm:presLayoutVars>
      </dgm:prSet>
      <dgm:spPr/>
      <dgm:t>
        <a:bodyPr/>
        <a:lstStyle/>
        <a:p>
          <a:endParaRPr lang="es-EC"/>
        </a:p>
      </dgm:t>
    </dgm:pt>
  </dgm:ptLst>
  <dgm:cxnLst>
    <dgm:cxn modelId="{9D74A955-50BE-4742-8747-ED373AFA04DA}" srcId="{D8F3009E-5546-453D-9420-669B26E3E606}" destId="{33E7D171-EF83-4DA0-943C-047A1F16AFD7}" srcOrd="0" destOrd="0" parTransId="{1D080FBF-FEFC-4AC3-AA89-A3803F3ECE84}" sibTransId="{D9115582-2F9D-47D3-94BB-C19E81D975A2}"/>
    <dgm:cxn modelId="{1C1D2494-9EBF-4C5D-8089-63064CD7FF09}" type="presOf" srcId="{5147CAB6-B08A-45C2-99BC-1EB6E462D5FC}" destId="{1E126559-21A0-40E6-84AB-B02BEE1DA62C}" srcOrd="0" destOrd="0" presId="urn:microsoft.com/office/officeart/2005/8/layout/hList6"/>
    <dgm:cxn modelId="{CE9D5BE1-399B-4DE0-905F-4DAACF907555}" type="presOf" srcId="{33E7D171-EF83-4DA0-943C-047A1F16AFD7}" destId="{555136F2-1BDE-4512-BA49-072EDF530B38}" srcOrd="0" destOrd="0" presId="urn:microsoft.com/office/officeart/2005/8/layout/hList6"/>
    <dgm:cxn modelId="{BE196C67-7D98-432C-A513-EDF03816B03F}" srcId="{D8F3009E-5546-453D-9420-669B26E3E606}" destId="{2205EC57-B4F9-4802-963C-5B607F01466F}" srcOrd="1" destOrd="0" parTransId="{B415EE7A-31C2-4617-ADD0-A1EC06638481}" sibTransId="{364A1DC1-F01F-4DA5-87B4-A41FE15B7BBB}"/>
    <dgm:cxn modelId="{8E5AFE3A-FF1D-449A-A8D2-1BFB285F9E2F}" type="presOf" srcId="{2205EC57-B4F9-4802-963C-5B607F01466F}" destId="{90260D86-7DD0-43F5-BDBB-E50D2AFD0FCC}" srcOrd="0" destOrd="0" presId="urn:microsoft.com/office/officeart/2005/8/layout/hList6"/>
    <dgm:cxn modelId="{610058B5-1C26-4ACA-96A5-28CD338437AC}" type="presOf" srcId="{D8F3009E-5546-453D-9420-669B26E3E606}" destId="{874813A5-545A-4668-BD4F-9A3454599C91}" srcOrd="0" destOrd="0" presId="urn:microsoft.com/office/officeart/2005/8/layout/hList6"/>
    <dgm:cxn modelId="{CB279FFE-9D33-468D-8602-9375E6F27630}" srcId="{D8F3009E-5546-453D-9420-669B26E3E606}" destId="{5147CAB6-B08A-45C2-99BC-1EB6E462D5FC}" srcOrd="2" destOrd="0" parTransId="{57E69166-21B4-4DEF-87FE-EBEAD298E3F7}" sibTransId="{ED49B8FA-15FC-4F7C-A31F-DDB5A7F7CE8B}"/>
    <dgm:cxn modelId="{4B3A8331-3700-4014-A9F6-409645CDD92C}" type="presParOf" srcId="{874813A5-545A-4668-BD4F-9A3454599C91}" destId="{555136F2-1BDE-4512-BA49-072EDF530B38}" srcOrd="0" destOrd="0" presId="urn:microsoft.com/office/officeart/2005/8/layout/hList6"/>
    <dgm:cxn modelId="{8B2FB6EA-EABE-4091-A19B-B12E779750B1}" type="presParOf" srcId="{874813A5-545A-4668-BD4F-9A3454599C91}" destId="{91228A2B-5073-49A7-BB82-4E8208ECB9C1}" srcOrd="1" destOrd="0" presId="urn:microsoft.com/office/officeart/2005/8/layout/hList6"/>
    <dgm:cxn modelId="{37EFF9DC-CD6B-4722-AE6D-CABF6CF1FC9C}" type="presParOf" srcId="{874813A5-545A-4668-BD4F-9A3454599C91}" destId="{90260D86-7DD0-43F5-BDBB-E50D2AFD0FCC}" srcOrd="2" destOrd="0" presId="urn:microsoft.com/office/officeart/2005/8/layout/hList6"/>
    <dgm:cxn modelId="{BA4FF991-A29E-4ED2-A47B-190BB088E933}" type="presParOf" srcId="{874813A5-545A-4668-BD4F-9A3454599C91}" destId="{36F88ADC-0FA1-4C70-B79C-11455C71D1C6}" srcOrd="3" destOrd="0" presId="urn:microsoft.com/office/officeart/2005/8/layout/hList6"/>
    <dgm:cxn modelId="{6462311C-A48F-400E-8C55-A1482752D51B}" type="presParOf" srcId="{874813A5-545A-4668-BD4F-9A3454599C91}" destId="{1E126559-21A0-40E6-84AB-B02BEE1DA62C}" srcOrd="4"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9CA552-F89B-4362-B1A6-5750336770A0}" type="doc">
      <dgm:prSet loTypeId="urn:microsoft.com/office/officeart/2008/layout/HalfCircleOrganizationChart" loCatId="hierarchy" qsTypeId="urn:microsoft.com/office/officeart/2005/8/quickstyle/3d3" qsCatId="3D" csTypeId="urn:microsoft.com/office/officeart/2005/8/colors/accent0_2" csCatId="mainScheme" phldr="1"/>
      <dgm:spPr/>
      <dgm:t>
        <a:bodyPr/>
        <a:lstStyle/>
        <a:p>
          <a:endParaRPr lang="es-EC"/>
        </a:p>
      </dgm:t>
    </dgm:pt>
    <dgm:pt modelId="{17E053A8-4D9D-404A-BE8B-AD8A1A7420E7}">
      <dgm:prSet custT="1"/>
      <dgm:spPr/>
      <dgm:t>
        <a:bodyPr/>
        <a:lstStyle/>
        <a:p>
          <a:pPr rtl="0"/>
          <a:r>
            <a:rPr lang="es-EC" sz="5000" dirty="0" smtClean="0"/>
            <a:t>INFORMACIÓN</a:t>
          </a:r>
          <a:r>
            <a:rPr lang="es-EC" sz="5000" baseline="0" dirty="0" smtClean="0"/>
            <a:t> GENERAL</a:t>
          </a:r>
        </a:p>
        <a:p>
          <a:pPr rtl="0"/>
          <a:r>
            <a:rPr lang="es-EC" sz="4400" baseline="0" dirty="0" smtClean="0"/>
            <a:t>EMPRESAS</a:t>
          </a:r>
          <a:endParaRPr lang="es-EC" sz="4400" dirty="0" smtClean="0"/>
        </a:p>
      </dgm:t>
    </dgm:pt>
    <dgm:pt modelId="{BF1ACAD1-7784-4202-B7C5-48BC207F0998}" type="parTrans" cxnId="{F7EB5848-5FA6-499B-A6DC-E841DAD35A3A}">
      <dgm:prSet/>
      <dgm:spPr/>
      <dgm:t>
        <a:bodyPr/>
        <a:lstStyle/>
        <a:p>
          <a:endParaRPr lang="es-EC"/>
        </a:p>
      </dgm:t>
    </dgm:pt>
    <dgm:pt modelId="{EA4BFA36-A1CB-421F-8476-1557AC116B23}" type="sibTrans" cxnId="{F7EB5848-5FA6-499B-A6DC-E841DAD35A3A}">
      <dgm:prSet/>
      <dgm:spPr/>
      <dgm:t>
        <a:bodyPr/>
        <a:lstStyle/>
        <a:p>
          <a:endParaRPr lang="es-EC"/>
        </a:p>
      </dgm:t>
    </dgm:pt>
    <dgm:pt modelId="{73CE25C1-DAF3-4691-A787-FF12B4E7B3B5}" type="pres">
      <dgm:prSet presAssocID="{689CA552-F89B-4362-B1A6-5750336770A0}" presName="Name0" presStyleCnt="0">
        <dgm:presLayoutVars>
          <dgm:orgChart val="1"/>
          <dgm:chPref val="1"/>
          <dgm:dir/>
          <dgm:animOne val="branch"/>
          <dgm:animLvl val="lvl"/>
          <dgm:resizeHandles/>
        </dgm:presLayoutVars>
      </dgm:prSet>
      <dgm:spPr/>
      <dgm:t>
        <a:bodyPr/>
        <a:lstStyle/>
        <a:p>
          <a:endParaRPr lang="es-EC"/>
        </a:p>
      </dgm:t>
    </dgm:pt>
    <dgm:pt modelId="{D1D6FDC2-080C-4701-A83F-DE6EC56CA122}" type="pres">
      <dgm:prSet presAssocID="{17E053A8-4D9D-404A-BE8B-AD8A1A7420E7}" presName="hierRoot1" presStyleCnt="0">
        <dgm:presLayoutVars>
          <dgm:hierBranch val="init"/>
        </dgm:presLayoutVars>
      </dgm:prSet>
      <dgm:spPr/>
    </dgm:pt>
    <dgm:pt modelId="{0D640436-EBCA-4BED-AE27-AD1E6938E8DD}" type="pres">
      <dgm:prSet presAssocID="{17E053A8-4D9D-404A-BE8B-AD8A1A7420E7}" presName="rootComposite1" presStyleCnt="0"/>
      <dgm:spPr/>
    </dgm:pt>
    <dgm:pt modelId="{546BD923-EB87-4728-96C1-47F1EB8EEBB6}" type="pres">
      <dgm:prSet presAssocID="{17E053A8-4D9D-404A-BE8B-AD8A1A7420E7}" presName="rootText1" presStyleLbl="alignAcc1" presStyleIdx="0" presStyleCnt="0">
        <dgm:presLayoutVars>
          <dgm:chPref val="3"/>
        </dgm:presLayoutVars>
      </dgm:prSet>
      <dgm:spPr/>
      <dgm:t>
        <a:bodyPr/>
        <a:lstStyle/>
        <a:p>
          <a:endParaRPr lang="es-EC"/>
        </a:p>
      </dgm:t>
    </dgm:pt>
    <dgm:pt modelId="{A1A00454-1B87-4611-AAED-5079CFDC9651}" type="pres">
      <dgm:prSet presAssocID="{17E053A8-4D9D-404A-BE8B-AD8A1A7420E7}" presName="topArc1" presStyleLbl="parChTrans1D1" presStyleIdx="0" presStyleCnt="2"/>
      <dgm:spPr/>
    </dgm:pt>
    <dgm:pt modelId="{F55D7822-4C20-4203-8736-BF4464392618}" type="pres">
      <dgm:prSet presAssocID="{17E053A8-4D9D-404A-BE8B-AD8A1A7420E7}" presName="bottomArc1" presStyleLbl="parChTrans1D1" presStyleIdx="1" presStyleCnt="2"/>
      <dgm:spPr/>
    </dgm:pt>
    <dgm:pt modelId="{A6026486-93C4-445A-9114-D78BD2082E00}" type="pres">
      <dgm:prSet presAssocID="{17E053A8-4D9D-404A-BE8B-AD8A1A7420E7}" presName="topConnNode1" presStyleLbl="node1" presStyleIdx="0" presStyleCnt="0"/>
      <dgm:spPr/>
      <dgm:t>
        <a:bodyPr/>
        <a:lstStyle/>
        <a:p>
          <a:endParaRPr lang="es-EC"/>
        </a:p>
      </dgm:t>
    </dgm:pt>
    <dgm:pt modelId="{241311BA-3BD3-4ADE-B98D-F70C67DB0626}" type="pres">
      <dgm:prSet presAssocID="{17E053A8-4D9D-404A-BE8B-AD8A1A7420E7}" presName="hierChild2" presStyleCnt="0"/>
      <dgm:spPr/>
    </dgm:pt>
    <dgm:pt modelId="{A9739315-ABDB-4468-BA71-1ABD07948EF5}" type="pres">
      <dgm:prSet presAssocID="{17E053A8-4D9D-404A-BE8B-AD8A1A7420E7}" presName="hierChild3" presStyleCnt="0"/>
      <dgm:spPr/>
    </dgm:pt>
  </dgm:ptLst>
  <dgm:cxnLst>
    <dgm:cxn modelId="{F7EB5848-5FA6-499B-A6DC-E841DAD35A3A}" srcId="{689CA552-F89B-4362-B1A6-5750336770A0}" destId="{17E053A8-4D9D-404A-BE8B-AD8A1A7420E7}" srcOrd="0" destOrd="0" parTransId="{BF1ACAD1-7784-4202-B7C5-48BC207F0998}" sibTransId="{EA4BFA36-A1CB-421F-8476-1557AC116B23}"/>
    <dgm:cxn modelId="{628B6A5D-74EC-491E-B3FB-392B8625450D}" type="presOf" srcId="{17E053A8-4D9D-404A-BE8B-AD8A1A7420E7}" destId="{546BD923-EB87-4728-96C1-47F1EB8EEBB6}" srcOrd="0" destOrd="0" presId="urn:microsoft.com/office/officeart/2008/layout/HalfCircleOrganizationChart"/>
    <dgm:cxn modelId="{20C84503-2144-4AD8-943A-8B0306A35E1D}" type="presOf" srcId="{17E053A8-4D9D-404A-BE8B-AD8A1A7420E7}" destId="{A6026486-93C4-445A-9114-D78BD2082E00}" srcOrd="1" destOrd="0" presId="urn:microsoft.com/office/officeart/2008/layout/HalfCircleOrganizationChart"/>
    <dgm:cxn modelId="{D86E2253-5ED5-4819-88D8-9A5BB5F146B5}" type="presOf" srcId="{689CA552-F89B-4362-B1A6-5750336770A0}" destId="{73CE25C1-DAF3-4691-A787-FF12B4E7B3B5}" srcOrd="0" destOrd="0" presId="urn:microsoft.com/office/officeart/2008/layout/HalfCircleOrganizationChart"/>
    <dgm:cxn modelId="{F3F74D8E-EA98-429D-8F41-5D746781F7A2}" type="presParOf" srcId="{73CE25C1-DAF3-4691-A787-FF12B4E7B3B5}" destId="{D1D6FDC2-080C-4701-A83F-DE6EC56CA122}" srcOrd="0" destOrd="0" presId="urn:microsoft.com/office/officeart/2008/layout/HalfCircleOrganizationChart"/>
    <dgm:cxn modelId="{01B345A7-F532-47A8-92B3-F4F22116E65A}" type="presParOf" srcId="{D1D6FDC2-080C-4701-A83F-DE6EC56CA122}" destId="{0D640436-EBCA-4BED-AE27-AD1E6938E8DD}" srcOrd="0" destOrd="0" presId="urn:microsoft.com/office/officeart/2008/layout/HalfCircleOrganizationChart"/>
    <dgm:cxn modelId="{08E596EA-0764-487F-A812-4DC9BA99EC17}" type="presParOf" srcId="{0D640436-EBCA-4BED-AE27-AD1E6938E8DD}" destId="{546BD923-EB87-4728-96C1-47F1EB8EEBB6}" srcOrd="0" destOrd="0" presId="urn:microsoft.com/office/officeart/2008/layout/HalfCircleOrganizationChart"/>
    <dgm:cxn modelId="{EA050838-9296-4D33-A59B-21B29CDC1C5A}" type="presParOf" srcId="{0D640436-EBCA-4BED-AE27-AD1E6938E8DD}" destId="{A1A00454-1B87-4611-AAED-5079CFDC9651}" srcOrd="1" destOrd="0" presId="urn:microsoft.com/office/officeart/2008/layout/HalfCircleOrganizationChart"/>
    <dgm:cxn modelId="{A192E0DF-B96A-4E09-95D5-303A32496179}" type="presParOf" srcId="{0D640436-EBCA-4BED-AE27-AD1E6938E8DD}" destId="{F55D7822-4C20-4203-8736-BF4464392618}" srcOrd="2" destOrd="0" presId="urn:microsoft.com/office/officeart/2008/layout/HalfCircleOrganizationChart"/>
    <dgm:cxn modelId="{D7B3FDF7-12E6-4815-AF8F-D4AF336DEB42}" type="presParOf" srcId="{0D640436-EBCA-4BED-AE27-AD1E6938E8DD}" destId="{A6026486-93C4-445A-9114-D78BD2082E00}" srcOrd="3" destOrd="0" presId="urn:microsoft.com/office/officeart/2008/layout/HalfCircleOrganizationChart"/>
    <dgm:cxn modelId="{9C6605D9-3B86-4A55-ACC3-2BCC0FDF54D9}" type="presParOf" srcId="{D1D6FDC2-080C-4701-A83F-DE6EC56CA122}" destId="{241311BA-3BD3-4ADE-B98D-F70C67DB0626}" srcOrd="1" destOrd="0" presId="urn:microsoft.com/office/officeart/2008/layout/HalfCircleOrganizationChart"/>
    <dgm:cxn modelId="{D90CB610-FB6A-4985-84AF-A0CA0146D87F}" type="presParOf" srcId="{D1D6FDC2-080C-4701-A83F-DE6EC56CA122}" destId="{A9739315-ABDB-4468-BA71-1ABD07948EF5}"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107E0A6-888B-4A13-BD5F-A3280B4D1109}" type="doc">
      <dgm:prSet loTypeId="urn:microsoft.com/office/officeart/2005/8/layout/process5" loCatId="process" qsTypeId="urn:microsoft.com/office/officeart/2005/8/quickstyle/simple5" qsCatId="simple" csTypeId="urn:microsoft.com/office/officeart/2005/8/colors/accent0_2" csCatId="mainScheme" phldr="1"/>
      <dgm:spPr/>
      <dgm:t>
        <a:bodyPr/>
        <a:lstStyle/>
        <a:p>
          <a:endParaRPr lang="es-EC"/>
        </a:p>
      </dgm:t>
    </dgm:pt>
    <dgm:pt modelId="{B7820299-87D6-4F06-BE04-1BE56B77EF59}">
      <dgm:prSet/>
      <dgm:spPr/>
      <dgm:t>
        <a:bodyPr/>
        <a:lstStyle/>
        <a:p>
          <a:pPr rtl="0"/>
          <a:r>
            <a:rPr lang="es-ES_tradnl" b="1" smtClean="0"/>
            <a:t>Las empresas de medicina prepagada financian la atención de salud de más de 900 mil personas.</a:t>
          </a:r>
          <a:endParaRPr lang="es-EC" b="1"/>
        </a:p>
      </dgm:t>
    </dgm:pt>
    <dgm:pt modelId="{E950B653-E545-4B41-8F79-3BCF1CED3786}" type="parTrans" cxnId="{59E33BC7-4E64-4920-B486-66DB716DA8D9}">
      <dgm:prSet/>
      <dgm:spPr/>
      <dgm:t>
        <a:bodyPr/>
        <a:lstStyle/>
        <a:p>
          <a:endParaRPr lang="es-EC" b="1"/>
        </a:p>
      </dgm:t>
    </dgm:pt>
    <dgm:pt modelId="{689AF9F0-7CF9-41CD-801E-79FE3EEC86B6}" type="sibTrans" cxnId="{59E33BC7-4E64-4920-B486-66DB716DA8D9}">
      <dgm:prSet/>
      <dgm:spPr/>
      <dgm:t>
        <a:bodyPr/>
        <a:lstStyle/>
        <a:p>
          <a:endParaRPr lang="es-EC" b="1"/>
        </a:p>
      </dgm:t>
    </dgm:pt>
    <dgm:pt modelId="{DAFE28CA-1DAA-421D-8173-F6190662F1C1}">
      <dgm:prSet/>
      <dgm:spPr/>
      <dgm:t>
        <a:bodyPr/>
        <a:lstStyle/>
        <a:p>
          <a:pPr rtl="0"/>
          <a:r>
            <a:rPr lang="es-ES_tradnl" b="1" smtClean="0"/>
            <a:t>430 mil son además afiliados al IESS, que utilizan el sistema privado de salud.</a:t>
          </a:r>
          <a:endParaRPr lang="es-EC" b="1"/>
        </a:p>
      </dgm:t>
    </dgm:pt>
    <dgm:pt modelId="{2F9C3AD9-FD96-49D2-B409-FDB9866DDE76}" type="parTrans" cxnId="{483597D1-33BE-4F74-8F5D-ED99A47270A4}">
      <dgm:prSet/>
      <dgm:spPr/>
      <dgm:t>
        <a:bodyPr/>
        <a:lstStyle/>
        <a:p>
          <a:endParaRPr lang="es-EC" b="1"/>
        </a:p>
      </dgm:t>
    </dgm:pt>
    <dgm:pt modelId="{397A2348-67FA-47E5-AE9F-EF1BFCE51A75}" type="sibTrans" cxnId="{483597D1-33BE-4F74-8F5D-ED99A47270A4}">
      <dgm:prSet/>
      <dgm:spPr/>
      <dgm:t>
        <a:bodyPr/>
        <a:lstStyle/>
        <a:p>
          <a:endParaRPr lang="es-EC" b="1"/>
        </a:p>
      </dgm:t>
    </dgm:pt>
    <dgm:pt modelId="{AC482B3F-C0B5-4ED9-9E16-867B54F217D3}">
      <dgm:prSet/>
      <dgm:spPr/>
      <dgm:t>
        <a:bodyPr/>
        <a:lstStyle/>
        <a:p>
          <a:pPr rtl="0"/>
          <a:r>
            <a:rPr lang="es-ES_tradnl" b="1" dirty="0" smtClean="0"/>
            <a:t>Alivian de manera muy importante la presión de atención en el sistema de salud pública. </a:t>
          </a:r>
          <a:endParaRPr lang="es-EC" b="1" dirty="0"/>
        </a:p>
      </dgm:t>
    </dgm:pt>
    <dgm:pt modelId="{4A9638AC-EEB7-4DC3-9A3D-A318357A832F}" type="parTrans" cxnId="{DE80D8A6-0B1A-4AB6-AC15-E2A5550A2BC2}">
      <dgm:prSet/>
      <dgm:spPr/>
      <dgm:t>
        <a:bodyPr/>
        <a:lstStyle/>
        <a:p>
          <a:endParaRPr lang="es-EC" b="1"/>
        </a:p>
      </dgm:t>
    </dgm:pt>
    <dgm:pt modelId="{580FEC31-E11B-47E6-A04C-6E9D24F90600}" type="sibTrans" cxnId="{DE80D8A6-0B1A-4AB6-AC15-E2A5550A2BC2}">
      <dgm:prSet/>
      <dgm:spPr/>
      <dgm:t>
        <a:bodyPr/>
        <a:lstStyle/>
        <a:p>
          <a:endParaRPr lang="es-EC" b="1"/>
        </a:p>
      </dgm:t>
    </dgm:pt>
    <dgm:pt modelId="{DF151992-C3DE-440D-9E6E-8861CB897523}">
      <dgm:prSet/>
      <dgm:spPr/>
      <dgm:t>
        <a:bodyPr/>
        <a:lstStyle/>
        <a:p>
          <a:pPr rtl="0"/>
          <a:r>
            <a:rPr lang="es-ES_tradnl" b="1" smtClean="0"/>
            <a:t>Se estima que si desapareciera el Sistema de Medicina Prepagada sus actuales afiliados quedarían sin esta cobertura trasladando un costo estimado de 250 millones al sistema público de salud.</a:t>
          </a:r>
          <a:endParaRPr lang="es-EC" b="1"/>
        </a:p>
      </dgm:t>
    </dgm:pt>
    <dgm:pt modelId="{515DE24F-2EF1-44C7-9247-9C9A07A91EB1}" type="parTrans" cxnId="{84BCFCBB-8CC3-4FFE-B2DB-3D27BFF0C9F8}">
      <dgm:prSet/>
      <dgm:spPr/>
      <dgm:t>
        <a:bodyPr/>
        <a:lstStyle/>
        <a:p>
          <a:endParaRPr lang="es-EC" b="1"/>
        </a:p>
      </dgm:t>
    </dgm:pt>
    <dgm:pt modelId="{C898E920-3129-4213-B6B1-31334FA2CE87}" type="sibTrans" cxnId="{84BCFCBB-8CC3-4FFE-B2DB-3D27BFF0C9F8}">
      <dgm:prSet/>
      <dgm:spPr/>
      <dgm:t>
        <a:bodyPr/>
        <a:lstStyle/>
        <a:p>
          <a:endParaRPr lang="es-EC" b="1"/>
        </a:p>
      </dgm:t>
    </dgm:pt>
    <dgm:pt modelId="{731D1D18-F9A9-40E6-8D61-4D8F0A090328}" type="pres">
      <dgm:prSet presAssocID="{D107E0A6-888B-4A13-BD5F-A3280B4D1109}" presName="diagram" presStyleCnt="0">
        <dgm:presLayoutVars>
          <dgm:dir/>
          <dgm:resizeHandles val="exact"/>
        </dgm:presLayoutVars>
      </dgm:prSet>
      <dgm:spPr/>
      <dgm:t>
        <a:bodyPr/>
        <a:lstStyle/>
        <a:p>
          <a:endParaRPr lang="es-ES"/>
        </a:p>
      </dgm:t>
    </dgm:pt>
    <dgm:pt modelId="{D4AEC11F-8E17-4E50-BC91-D43C14097015}" type="pres">
      <dgm:prSet presAssocID="{B7820299-87D6-4F06-BE04-1BE56B77EF59}" presName="node" presStyleLbl="node1" presStyleIdx="0" presStyleCnt="4">
        <dgm:presLayoutVars>
          <dgm:bulletEnabled val="1"/>
        </dgm:presLayoutVars>
      </dgm:prSet>
      <dgm:spPr/>
      <dgm:t>
        <a:bodyPr/>
        <a:lstStyle/>
        <a:p>
          <a:endParaRPr lang="es-ES"/>
        </a:p>
      </dgm:t>
    </dgm:pt>
    <dgm:pt modelId="{29E1BF9B-AD48-4127-AC98-41AF0BE7B123}" type="pres">
      <dgm:prSet presAssocID="{689AF9F0-7CF9-41CD-801E-79FE3EEC86B6}" presName="sibTrans" presStyleLbl="sibTrans2D1" presStyleIdx="0" presStyleCnt="3"/>
      <dgm:spPr/>
      <dgm:t>
        <a:bodyPr/>
        <a:lstStyle/>
        <a:p>
          <a:endParaRPr lang="es-ES"/>
        </a:p>
      </dgm:t>
    </dgm:pt>
    <dgm:pt modelId="{7056A41B-EA33-48DE-A635-C17DCC2C508C}" type="pres">
      <dgm:prSet presAssocID="{689AF9F0-7CF9-41CD-801E-79FE3EEC86B6}" presName="connectorText" presStyleLbl="sibTrans2D1" presStyleIdx="0" presStyleCnt="3"/>
      <dgm:spPr/>
      <dgm:t>
        <a:bodyPr/>
        <a:lstStyle/>
        <a:p>
          <a:endParaRPr lang="es-ES"/>
        </a:p>
      </dgm:t>
    </dgm:pt>
    <dgm:pt modelId="{CD279B02-343B-44D1-8FCB-5ABAEA6009DA}" type="pres">
      <dgm:prSet presAssocID="{DAFE28CA-1DAA-421D-8173-F6190662F1C1}" presName="node" presStyleLbl="node1" presStyleIdx="1" presStyleCnt="4">
        <dgm:presLayoutVars>
          <dgm:bulletEnabled val="1"/>
        </dgm:presLayoutVars>
      </dgm:prSet>
      <dgm:spPr/>
      <dgm:t>
        <a:bodyPr/>
        <a:lstStyle/>
        <a:p>
          <a:endParaRPr lang="es-ES"/>
        </a:p>
      </dgm:t>
    </dgm:pt>
    <dgm:pt modelId="{E7A242D9-671F-4D32-9FA0-F572631FE191}" type="pres">
      <dgm:prSet presAssocID="{397A2348-67FA-47E5-AE9F-EF1BFCE51A75}" presName="sibTrans" presStyleLbl="sibTrans2D1" presStyleIdx="1" presStyleCnt="3"/>
      <dgm:spPr/>
      <dgm:t>
        <a:bodyPr/>
        <a:lstStyle/>
        <a:p>
          <a:endParaRPr lang="es-ES"/>
        </a:p>
      </dgm:t>
    </dgm:pt>
    <dgm:pt modelId="{20B97A68-5EBA-4BFB-9D3A-1EF38661F6C2}" type="pres">
      <dgm:prSet presAssocID="{397A2348-67FA-47E5-AE9F-EF1BFCE51A75}" presName="connectorText" presStyleLbl="sibTrans2D1" presStyleIdx="1" presStyleCnt="3"/>
      <dgm:spPr/>
      <dgm:t>
        <a:bodyPr/>
        <a:lstStyle/>
        <a:p>
          <a:endParaRPr lang="es-ES"/>
        </a:p>
      </dgm:t>
    </dgm:pt>
    <dgm:pt modelId="{0C0764EE-E0AF-45AB-B04D-60C7BF6CDD4A}" type="pres">
      <dgm:prSet presAssocID="{AC482B3F-C0B5-4ED9-9E16-867B54F217D3}" presName="node" presStyleLbl="node1" presStyleIdx="2" presStyleCnt="4">
        <dgm:presLayoutVars>
          <dgm:bulletEnabled val="1"/>
        </dgm:presLayoutVars>
      </dgm:prSet>
      <dgm:spPr/>
      <dgm:t>
        <a:bodyPr/>
        <a:lstStyle/>
        <a:p>
          <a:endParaRPr lang="es-EC"/>
        </a:p>
      </dgm:t>
    </dgm:pt>
    <dgm:pt modelId="{21B9CF93-3D50-4CD1-B83C-E8DA7B1CD7AD}" type="pres">
      <dgm:prSet presAssocID="{580FEC31-E11B-47E6-A04C-6E9D24F90600}" presName="sibTrans" presStyleLbl="sibTrans2D1" presStyleIdx="2" presStyleCnt="3"/>
      <dgm:spPr/>
      <dgm:t>
        <a:bodyPr/>
        <a:lstStyle/>
        <a:p>
          <a:endParaRPr lang="es-ES"/>
        </a:p>
      </dgm:t>
    </dgm:pt>
    <dgm:pt modelId="{1BEAB134-D61C-4F0E-B13E-BD5E10A59539}" type="pres">
      <dgm:prSet presAssocID="{580FEC31-E11B-47E6-A04C-6E9D24F90600}" presName="connectorText" presStyleLbl="sibTrans2D1" presStyleIdx="2" presStyleCnt="3"/>
      <dgm:spPr/>
      <dgm:t>
        <a:bodyPr/>
        <a:lstStyle/>
        <a:p>
          <a:endParaRPr lang="es-ES"/>
        </a:p>
      </dgm:t>
    </dgm:pt>
    <dgm:pt modelId="{CBA64FE0-346D-43EC-9BF6-F663A7189CAF}" type="pres">
      <dgm:prSet presAssocID="{DF151992-C3DE-440D-9E6E-8861CB897523}" presName="node" presStyleLbl="node1" presStyleIdx="3" presStyleCnt="4">
        <dgm:presLayoutVars>
          <dgm:bulletEnabled val="1"/>
        </dgm:presLayoutVars>
      </dgm:prSet>
      <dgm:spPr/>
      <dgm:t>
        <a:bodyPr/>
        <a:lstStyle/>
        <a:p>
          <a:endParaRPr lang="es-ES"/>
        </a:p>
      </dgm:t>
    </dgm:pt>
  </dgm:ptLst>
  <dgm:cxnLst>
    <dgm:cxn modelId="{E29DE42E-BEC5-4C80-AC14-2CC97F913A32}" type="presOf" srcId="{689AF9F0-7CF9-41CD-801E-79FE3EEC86B6}" destId="{29E1BF9B-AD48-4127-AC98-41AF0BE7B123}" srcOrd="0" destOrd="0" presId="urn:microsoft.com/office/officeart/2005/8/layout/process5"/>
    <dgm:cxn modelId="{DC2E8BB4-53B4-428E-98E0-4E4939A3E277}" type="presOf" srcId="{D107E0A6-888B-4A13-BD5F-A3280B4D1109}" destId="{731D1D18-F9A9-40E6-8D61-4D8F0A090328}" srcOrd="0" destOrd="0" presId="urn:microsoft.com/office/officeart/2005/8/layout/process5"/>
    <dgm:cxn modelId="{36F8AC31-91E8-4E06-A206-3C69E27AA9A2}" type="presOf" srcId="{397A2348-67FA-47E5-AE9F-EF1BFCE51A75}" destId="{20B97A68-5EBA-4BFB-9D3A-1EF38661F6C2}" srcOrd="1" destOrd="0" presId="urn:microsoft.com/office/officeart/2005/8/layout/process5"/>
    <dgm:cxn modelId="{5BD95959-227B-41AE-B403-24BED872D8E4}" type="presOf" srcId="{B7820299-87D6-4F06-BE04-1BE56B77EF59}" destId="{D4AEC11F-8E17-4E50-BC91-D43C14097015}" srcOrd="0" destOrd="0" presId="urn:microsoft.com/office/officeart/2005/8/layout/process5"/>
    <dgm:cxn modelId="{1B27E537-738C-45A6-BC2D-85241457BA0D}" type="presOf" srcId="{AC482B3F-C0B5-4ED9-9E16-867B54F217D3}" destId="{0C0764EE-E0AF-45AB-B04D-60C7BF6CDD4A}" srcOrd="0" destOrd="0" presId="urn:microsoft.com/office/officeart/2005/8/layout/process5"/>
    <dgm:cxn modelId="{483597D1-33BE-4F74-8F5D-ED99A47270A4}" srcId="{D107E0A6-888B-4A13-BD5F-A3280B4D1109}" destId="{DAFE28CA-1DAA-421D-8173-F6190662F1C1}" srcOrd="1" destOrd="0" parTransId="{2F9C3AD9-FD96-49D2-B409-FDB9866DDE76}" sibTransId="{397A2348-67FA-47E5-AE9F-EF1BFCE51A75}"/>
    <dgm:cxn modelId="{DE80D8A6-0B1A-4AB6-AC15-E2A5550A2BC2}" srcId="{D107E0A6-888B-4A13-BD5F-A3280B4D1109}" destId="{AC482B3F-C0B5-4ED9-9E16-867B54F217D3}" srcOrd="2" destOrd="0" parTransId="{4A9638AC-EEB7-4DC3-9A3D-A318357A832F}" sibTransId="{580FEC31-E11B-47E6-A04C-6E9D24F90600}"/>
    <dgm:cxn modelId="{59E33BC7-4E64-4920-B486-66DB716DA8D9}" srcId="{D107E0A6-888B-4A13-BD5F-A3280B4D1109}" destId="{B7820299-87D6-4F06-BE04-1BE56B77EF59}" srcOrd="0" destOrd="0" parTransId="{E950B653-E545-4B41-8F79-3BCF1CED3786}" sibTransId="{689AF9F0-7CF9-41CD-801E-79FE3EEC86B6}"/>
    <dgm:cxn modelId="{B7EE2301-F039-4B7A-ADBE-BD7AA3B8C043}" type="presOf" srcId="{689AF9F0-7CF9-41CD-801E-79FE3EEC86B6}" destId="{7056A41B-EA33-48DE-A635-C17DCC2C508C}" srcOrd="1" destOrd="0" presId="urn:microsoft.com/office/officeart/2005/8/layout/process5"/>
    <dgm:cxn modelId="{F6EF68A6-91C7-41D3-8E7B-418C591E155E}" type="presOf" srcId="{DF151992-C3DE-440D-9E6E-8861CB897523}" destId="{CBA64FE0-346D-43EC-9BF6-F663A7189CAF}" srcOrd="0" destOrd="0" presId="urn:microsoft.com/office/officeart/2005/8/layout/process5"/>
    <dgm:cxn modelId="{E90080A4-A968-4166-B30D-4302FCBA9864}" type="presOf" srcId="{580FEC31-E11B-47E6-A04C-6E9D24F90600}" destId="{21B9CF93-3D50-4CD1-B83C-E8DA7B1CD7AD}" srcOrd="0" destOrd="0" presId="urn:microsoft.com/office/officeart/2005/8/layout/process5"/>
    <dgm:cxn modelId="{84BCFCBB-8CC3-4FFE-B2DB-3D27BFF0C9F8}" srcId="{D107E0A6-888B-4A13-BD5F-A3280B4D1109}" destId="{DF151992-C3DE-440D-9E6E-8861CB897523}" srcOrd="3" destOrd="0" parTransId="{515DE24F-2EF1-44C7-9247-9C9A07A91EB1}" sibTransId="{C898E920-3129-4213-B6B1-31334FA2CE87}"/>
    <dgm:cxn modelId="{55A06CC5-B9C0-4484-ADEA-D3A828D70EE9}" type="presOf" srcId="{DAFE28CA-1DAA-421D-8173-F6190662F1C1}" destId="{CD279B02-343B-44D1-8FCB-5ABAEA6009DA}" srcOrd="0" destOrd="0" presId="urn:microsoft.com/office/officeart/2005/8/layout/process5"/>
    <dgm:cxn modelId="{BF6C479B-22D3-4032-B72E-BB4E52DF3CDF}" type="presOf" srcId="{580FEC31-E11B-47E6-A04C-6E9D24F90600}" destId="{1BEAB134-D61C-4F0E-B13E-BD5E10A59539}" srcOrd="1" destOrd="0" presId="urn:microsoft.com/office/officeart/2005/8/layout/process5"/>
    <dgm:cxn modelId="{95D4F710-9F3E-4EB2-BDF7-20353DB09F97}" type="presOf" srcId="{397A2348-67FA-47E5-AE9F-EF1BFCE51A75}" destId="{E7A242D9-671F-4D32-9FA0-F572631FE191}" srcOrd="0" destOrd="0" presId="urn:microsoft.com/office/officeart/2005/8/layout/process5"/>
    <dgm:cxn modelId="{D2F34EE3-2853-4F89-B6DF-9844C7B9889A}" type="presParOf" srcId="{731D1D18-F9A9-40E6-8D61-4D8F0A090328}" destId="{D4AEC11F-8E17-4E50-BC91-D43C14097015}" srcOrd="0" destOrd="0" presId="urn:microsoft.com/office/officeart/2005/8/layout/process5"/>
    <dgm:cxn modelId="{A4D58020-26CF-49E3-BEF5-EA7B5ABA37A1}" type="presParOf" srcId="{731D1D18-F9A9-40E6-8D61-4D8F0A090328}" destId="{29E1BF9B-AD48-4127-AC98-41AF0BE7B123}" srcOrd="1" destOrd="0" presId="urn:microsoft.com/office/officeart/2005/8/layout/process5"/>
    <dgm:cxn modelId="{949481F5-0CED-4929-A6A8-248822A930D0}" type="presParOf" srcId="{29E1BF9B-AD48-4127-AC98-41AF0BE7B123}" destId="{7056A41B-EA33-48DE-A635-C17DCC2C508C}" srcOrd="0" destOrd="0" presId="urn:microsoft.com/office/officeart/2005/8/layout/process5"/>
    <dgm:cxn modelId="{7F4C59A5-72EE-4BAA-9158-2D92BBFC51C6}" type="presParOf" srcId="{731D1D18-F9A9-40E6-8D61-4D8F0A090328}" destId="{CD279B02-343B-44D1-8FCB-5ABAEA6009DA}" srcOrd="2" destOrd="0" presId="urn:microsoft.com/office/officeart/2005/8/layout/process5"/>
    <dgm:cxn modelId="{1142D33C-055D-4814-83E8-04D721E597E2}" type="presParOf" srcId="{731D1D18-F9A9-40E6-8D61-4D8F0A090328}" destId="{E7A242D9-671F-4D32-9FA0-F572631FE191}" srcOrd="3" destOrd="0" presId="urn:microsoft.com/office/officeart/2005/8/layout/process5"/>
    <dgm:cxn modelId="{0CC79CFB-9576-4F61-87FE-226F841CCD8F}" type="presParOf" srcId="{E7A242D9-671F-4D32-9FA0-F572631FE191}" destId="{20B97A68-5EBA-4BFB-9D3A-1EF38661F6C2}" srcOrd="0" destOrd="0" presId="urn:microsoft.com/office/officeart/2005/8/layout/process5"/>
    <dgm:cxn modelId="{A95F8CB1-4D71-47F1-AD46-334A2EF8CCF7}" type="presParOf" srcId="{731D1D18-F9A9-40E6-8D61-4D8F0A090328}" destId="{0C0764EE-E0AF-45AB-B04D-60C7BF6CDD4A}" srcOrd="4" destOrd="0" presId="urn:microsoft.com/office/officeart/2005/8/layout/process5"/>
    <dgm:cxn modelId="{9C6BE168-FB0E-498E-BE71-7E7D4A31BB89}" type="presParOf" srcId="{731D1D18-F9A9-40E6-8D61-4D8F0A090328}" destId="{21B9CF93-3D50-4CD1-B83C-E8DA7B1CD7AD}" srcOrd="5" destOrd="0" presId="urn:microsoft.com/office/officeart/2005/8/layout/process5"/>
    <dgm:cxn modelId="{8503B899-6DEA-4219-88C5-4A80DB1D8A71}" type="presParOf" srcId="{21B9CF93-3D50-4CD1-B83C-E8DA7B1CD7AD}" destId="{1BEAB134-D61C-4F0E-B13E-BD5E10A59539}" srcOrd="0" destOrd="0" presId="urn:microsoft.com/office/officeart/2005/8/layout/process5"/>
    <dgm:cxn modelId="{4520D9B1-AC11-41AB-97C1-391814288BDB}" type="presParOf" srcId="{731D1D18-F9A9-40E6-8D61-4D8F0A090328}" destId="{CBA64FE0-346D-43EC-9BF6-F663A7189CAF}" srcOrd="6"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CA614F-F988-4F71-86A7-53234AF7A36A}" type="doc">
      <dgm:prSet loTypeId="urn:microsoft.com/office/officeart/2005/8/layout/default" loCatId="list" qsTypeId="urn:microsoft.com/office/officeart/2005/8/quickstyle/simple5" qsCatId="simple" csTypeId="urn:microsoft.com/office/officeart/2005/8/colors/accent0_2" csCatId="mainScheme" phldr="1"/>
      <dgm:spPr/>
      <dgm:t>
        <a:bodyPr/>
        <a:lstStyle/>
        <a:p>
          <a:endParaRPr lang="es-EC"/>
        </a:p>
      </dgm:t>
    </dgm:pt>
    <dgm:pt modelId="{733E2644-F73A-40A9-801D-7064FD614100}">
      <dgm:prSet phldrT="[Texto]"/>
      <dgm:spPr/>
      <dgm:t>
        <a:bodyPr/>
        <a:lstStyle/>
        <a:p>
          <a:r>
            <a:rPr lang="es-EC" b="1" dirty="0" smtClean="0">
              <a:effectLst/>
            </a:rPr>
            <a:t>SALUD</a:t>
          </a:r>
          <a:endParaRPr lang="es-EC" b="1" dirty="0">
            <a:effectLst/>
          </a:endParaRPr>
        </a:p>
      </dgm:t>
    </dgm:pt>
    <dgm:pt modelId="{43DF6792-89D6-4874-B98C-46DCC4063966}" type="parTrans" cxnId="{3D2B401C-36A3-4884-97A6-97063A747C2D}">
      <dgm:prSet/>
      <dgm:spPr/>
      <dgm:t>
        <a:bodyPr/>
        <a:lstStyle/>
        <a:p>
          <a:endParaRPr lang="es-EC" b="1">
            <a:effectLst/>
          </a:endParaRPr>
        </a:p>
      </dgm:t>
    </dgm:pt>
    <dgm:pt modelId="{36037065-C5FA-447D-AD52-3B2D4012C482}" type="sibTrans" cxnId="{3D2B401C-36A3-4884-97A6-97063A747C2D}">
      <dgm:prSet/>
      <dgm:spPr/>
      <dgm:t>
        <a:bodyPr/>
        <a:lstStyle/>
        <a:p>
          <a:endParaRPr lang="es-EC" b="1">
            <a:effectLst/>
          </a:endParaRPr>
        </a:p>
      </dgm:t>
    </dgm:pt>
    <dgm:pt modelId="{7E981680-9858-4DFD-AE71-CEFE8369A98F}">
      <dgm:prSet phldrT="[Texto]"/>
      <dgm:spPr/>
      <dgm:t>
        <a:bodyPr/>
        <a:lstStyle/>
        <a:p>
          <a:r>
            <a:rPr lang="es-EC" b="1" dirty="0" smtClean="0">
              <a:effectLst/>
            </a:rPr>
            <a:t>BMI</a:t>
          </a:r>
          <a:endParaRPr lang="es-EC" b="1" dirty="0">
            <a:effectLst/>
          </a:endParaRPr>
        </a:p>
      </dgm:t>
    </dgm:pt>
    <dgm:pt modelId="{84E6BB72-DDCB-4834-BA4B-CED6E7EFB693}" type="parTrans" cxnId="{A28065DF-89FE-4C5D-B07E-B13A573B315B}">
      <dgm:prSet/>
      <dgm:spPr/>
      <dgm:t>
        <a:bodyPr/>
        <a:lstStyle/>
        <a:p>
          <a:endParaRPr lang="es-EC" b="1">
            <a:effectLst/>
          </a:endParaRPr>
        </a:p>
      </dgm:t>
    </dgm:pt>
    <dgm:pt modelId="{8CFF77AA-C5DB-4556-8C7A-60615E72E06F}" type="sibTrans" cxnId="{A28065DF-89FE-4C5D-B07E-B13A573B315B}">
      <dgm:prSet/>
      <dgm:spPr/>
      <dgm:t>
        <a:bodyPr/>
        <a:lstStyle/>
        <a:p>
          <a:endParaRPr lang="es-EC" b="1">
            <a:effectLst/>
          </a:endParaRPr>
        </a:p>
      </dgm:t>
    </dgm:pt>
    <dgm:pt modelId="{E58ED876-9C50-4FE6-9E2B-7111081BB427}">
      <dgm:prSet phldrT="[Texto]"/>
      <dgm:spPr/>
      <dgm:t>
        <a:bodyPr/>
        <a:lstStyle/>
        <a:p>
          <a:r>
            <a:rPr lang="es-EC" b="1" dirty="0" smtClean="0">
              <a:effectLst/>
            </a:rPr>
            <a:t>ECUASANITAS</a:t>
          </a:r>
          <a:endParaRPr lang="es-EC" b="1" dirty="0">
            <a:effectLst/>
          </a:endParaRPr>
        </a:p>
      </dgm:t>
    </dgm:pt>
    <dgm:pt modelId="{5074CC1D-3763-42E9-8879-6F8589D17B60}" type="parTrans" cxnId="{7E2C7E50-7831-4B67-96B7-C7916BCB73BE}">
      <dgm:prSet/>
      <dgm:spPr/>
      <dgm:t>
        <a:bodyPr/>
        <a:lstStyle/>
        <a:p>
          <a:endParaRPr lang="es-EC" b="1">
            <a:effectLst/>
          </a:endParaRPr>
        </a:p>
      </dgm:t>
    </dgm:pt>
    <dgm:pt modelId="{CB55752F-449A-40CB-8ED7-1BD245A7015A}" type="sibTrans" cxnId="{7E2C7E50-7831-4B67-96B7-C7916BCB73BE}">
      <dgm:prSet/>
      <dgm:spPr/>
      <dgm:t>
        <a:bodyPr/>
        <a:lstStyle/>
        <a:p>
          <a:endParaRPr lang="es-EC" b="1">
            <a:effectLst/>
          </a:endParaRPr>
        </a:p>
      </dgm:t>
    </dgm:pt>
    <dgm:pt modelId="{0FEB840B-33F1-457A-9F1E-63B4C95F98FA}">
      <dgm:prSet phldrT="[Texto]"/>
      <dgm:spPr/>
      <dgm:t>
        <a:bodyPr/>
        <a:lstStyle/>
        <a:p>
          <a:r>
            <a:rPr lang="es-EC" b="1" dirty="0" smtClean="0">
              <a:effectLst/>
            </a:rPr>
            <a:t>HUMANA</a:t>
          </a:r>
          <a:endParaRPr lang="es-EC" b="1" dirty="0">
            <a:effectLst/>
          </a:endParaRPr>
        </a:p>
      </dgm:t>
    </dgm:pt>
    <dgm:pt modelId="{79307471-CDCF-4E8C-8C32-683B2A0BF5A7}" type="parTrans" cxnId="{6A6E7964-9145-4E66-937A-93C1D452ECA2}">
      <dgm:prSet/>
      <dgm:spPr/>
      <dgm:t>
        <a:bodyPr/>
        <a:lstStyle/>
        <a:p>
          <a:endParaRPr lang="es-EC" b="1">
            <a:effectLst/>
          </a:endParaRPr>
        </a:p>
      </dgm:t>
    </dgm:pt>
    <dgm:pt modelId="{38CB20D5-7557-4AED-AFD9-63D73308BEA5}" type="sibTrans" cxnId="{6A6E7964-9145-4E66-937A-93C1D452ECA2}">
      <dgm:prSet/>
      <dgm:spPr/>
      <dgm:t>
        <a:bodyPr/>
        <a:lstStyle/>
        <a:p>
          <a:endParaRPr lang="es-EC" b="1">
            <a:effectLst/>
          </a:endParaRPr>
        </a:p>
      </dgm:t>
    </dgm:pt>
    <dgm:pt modelId="{3613F0AD-5861-418E-921A-772A44EAA518}">
      <dgm:prSet phldrT="[Texto]"/>
      <dgm:spPr/>
      <dgm:t>
        <a:bodyPr/>
        <a:lstStyle/>
        <a:p>
          <a:r>
            <a:rPr lang="es-EC" b="1" dirty="0" smtClean="0">
              <a:effectLst/>
            </a:rPr>
            <a:t>BEST DOCTORS</a:t>
          </a:r>
          <a:endParaRPr lang="es-EC" b="1" dirty="0">
            <a:effectLst/>
          </a:endParaRPr>
        </a:p>
      </dgm:t>
    </dgm:pt>
    <dgm:pt modelId="{2E5DB9B1-4CF9-4DC6-A877-01B61506CCA2}" type="parTrans" cxnId="{EA9F32F2-93E2-4212-AAAE-D1308E5C6107}">
      <dgm:prSet/>
      <dgm:spPr/>
      <dgm:t>
        <a:bodyPr/>
        <a:lstStyle/>
        <a:p>
          <a:endParaRPr lang="es-EC" b="1">
            <a:effectLst/>
          </a:endParaRPr>
        </a:p>
      </dgm:t>
    </dgm:pt>
    <dgm:pt modelId="{C9B1438D-D880-4F3C-BC4F-FE88B34C036C}" type="sibTrans" cxnId="{EA9F32F2-93E2-4212-AAAE-D1308E5C6107}">
      <dgm:prSet/>
      <dgm:spPr/>
      <dgm:t>
        <a:bodyPr/>
        <a:lstStyle/>
        <a:p>
          <a:endParaRPr lang="es-EC" b="1">
            <a:effectLst/>
          </a:endParaRPr>
        </a:p>
      </dgm:t>
    </dgm:pt>
    <dgm:pt modelId="{1064275A-81A5-4C6F-B824-DFA2D89FDDAC}">
      <dgm:prSet/>
      <dgm:spPr/>
      <dgm:t>
        <a:bodyPr/>
        <a:lstStyle/>
        <a:p>
          <a:r>
            <a:rPr lang="es-EC" b="1" dirty="0" smtClean="0">
              <a:effectLst/>
            </a:rPr>
            <a:t>CONFIAMED</a:t>
          </a:r>
          <a:endParaRPr lang="es-EC" b="1" dirty="0">
            <a:effectLst/>
          </a:endParaRPr>
        </a:p>
      </dgm:t>
    </dgm:pt>
    <dgm:pt modelId="{246E8463-6877-49FD-9DC9-39ACA57FD036}" type="parTrans" cxnId="{1D9FFD3C-F20D-4ED4-A6B8-8DF28CA7A1EB}">
      <dgm:prSet/>
      <dgm:spPr/>
      <dgm:t>
        <a:bodyPr/>
        <a:lstStyle/>
        <a:p>
          <a:endParaRPr lang="es-EC" b="1">
            <a:effectLst/>
          </a:endParaRPr>
        </a:p>
      </dgm:t>
    </dgm:pt>
    <dgm:pt modelId="{5FDAF2F9-8086-49C2-B950-4C57B6BA1338}" type="sibTrans" cxnId="{1D9FFD3C-F20D-4ED4-A6B8-8DF28CA7A1EB}">
      <dgm:prSet/>
      <dgm:spPr/>
      <dgm:t>
        <a:bodyPr/>
        <a:lstStyle/>
        <a:p>
          <a:endParaRPr lang="es-EC" b="1">
            <a:effectLst/>
          </a:endParaRPr>
        </a:p>
      </dgm:t>
    </dgm:pt>
    <dgm:pt modelId="{B9484EC7-6939-4C9D-A67D-3BC857D46E33}">
      <dgm:prSet/>
      <dgm:spPr/>
      <dgm:t>
        <a:bodyPr/>
        <a:lstStyle/>
        <a:p>
          <a:r>
            <a:rPr lang="es-EC" b="1" dirty="0" smtClean="0">
              <a:effectLst/>
            </a:rPr>
            <a:t>CRUZ BLANCA</a:t>
          </a:r>
          <a:endParaRPr lang="es-EC" b="1" dirty="0">
            <a:effectLst/>
          </a:endParaRPr>
        </a:p>
      </dgm:t>
    </dgm:pt>
    <dgm:pt modelId="{4F964E40-B828-46FA-B1D0-00960EA2D2BE}" type="parTrans" cxnId="{9C59D288-5FBC-4E24-B244-B76F718E73D0}">
      <dgm:prSet/>
      <dgm:spPr/>
      <dgm:t>
        <a:bodyPr/>
        <a:lstStyle/>
        <a:p>
          <a:endParaRPr lang="es-EC" b="1">
            <a:effectLst/>
          </a:endParaRPr>
        </a:p>
      </dgm:t>
    </dgm:pt>
    <dgm:pt modelId="{D8798173-A09D-45DD-A140-F7F74719077D}" type="sibTrans" cxnId="{9C59D288-5FBC-4E24-B244-B76F718E73D0}">
      <dgm:prSet/>
      <dgm:spPr/>
      <dgm:t>
        <a:bodyPr/>
        <a:lstStyle/>
        <a:p>
          <a:endParaRPr lang="es-EC" b="1">
            <a:effectLst/>
          </a:endParaRPr>
        </a:p>
      </dgm:t>
    </dgm:pt>
    <dgm:pt modelId="{7696E8D4-3466-421B-83F6-3067814E65E2}">
      <dgm:prSet/>
      <dgm:spPr/>
      <dgm:t>
        <a:bodyPr/>
        <a:lstStyle/>
        <a:p>
          <a:r>
            <a:rPr lang="es-EC" b="1" dirty="0" smtClean="0">
              <a:effectLst/>
            </a:rPr>
            <a:t>MED-EC</a:t>
          </a:r>
          <a:endParaRPr lang="es-EC" b="1" dirty="0">
            <a:effectLst/>
          </a:endParaRPr>
        </a:p>
      </dgm:t>
    </dgm:pt>
    <dgm:pt modelId="{16A430A6-CB3A-4406-B365-E49D71696ED2}" type="parTrans" cxnId="{8900BA7A-B5FD-47E8-90C4-977BB1E8CBBB}">
      <dgm:prSet/>
      <dgm:spPr/>
      <dgm:t>
        <a:bodyPr/>
        <a:lstStyle/>
        <a:p>
          <a:endParaRPr lang="es-EC" b="1">
            <a:effectLst/>
          </a:endParaRPr>
        </a:p>
      </dgm:t>
    </dgm:pt>
    <dgm:pt modelId="{83B0C3C5-A776-4E09-8A17-B022567C1AC2}" type="sibTrans" cxnId="{8900BA7A-B5FD-47E8-90C4-977BB1E8CBBB}">
      <dgm:prSet/>
      <dgm:spPr/>
      <dgm:t>
        <a:bodyPr/>
        <a:lstStyle/>
        <a:p>
          <a:endParaRPr lang="es-EC" b="1">
            <a:effectLst/>
          </a:endParaRPr>
        </a:p>
      </dgm:t>
    </dgm:pt>
    <dgm:pt modelId="{22AC4D10-885F-4EF2-A92A-FD44469A8C6B}">
      <dgm:prSet/>
      <dgm:spPr/>
      <dgm:t>
        <a:bodyPr/>
        <a:lstStyle/>
        <a:p>
          <a:r>
            <a:rPr lang="es-EC" b="1" dirty="0" smtClean="0">
              <a:effectLst/>
            </a:rPr>
            <a:t>MEDIKEN-KENNEDY</a:t>
          </a:r>
          <a:endParaRPr lang="es-EC" b="1" dirty="0">
            <a:effectLst/>
          </a:endParaRPr>
        </a:p>
      </dgm:t>
    </dgm:pt>
    <dgm:pt modelId="{3CBCCC5F-A04C-43F6-848B-640612628E90}" type="parTrans" cxnId="{8B9EDB29-320E-4846-B8A0-4D11022793DC}">
      <dgm:prSet/>
      <dgm:spPr/>
      <dgm:t>
        <a:bodyPr/>
        <a:lstStyle/>
        <a:p>
          <a:endParaRPr lang="es-EC" b="1">
            <a:effectLst/>
          </a:endParaRPr>
        </a:p>
      </dgm:t>
    </dgm:pt>
    <dgm:pt modelId="{FEFCDB79-D660-4471-81F7-DC34244CD3CA}" type="sibTrans" cxnId="{8B9EDB29-320E-4846-B8A0-4D11022793DC}">
      <dgm:prSet/>
      <dgm:spPr/>
      <dgm:t>
        <a:bodyPr/>
        <a:lstStyle/>
        <a:p>
          <a:endParaRPr lang="es-EC" b="1">
            <a:effectLst/>
          </a:endParaRPr>
        </a:p>
      </dgm:t>
    </dgm:pt>
    <dgm:pt modelId="{C13740AA-1FA6-452D-B4AF-6C8831F1411E}">
      <dgm:prSet/>
      <dgm:spPr/>
      <dgm:t>
        <a:bodyPr/>
        <a:lstStyle/>
        <a:p>
          <a:r>
            <a:rPr lang="es-EC" b="1" dirty="0" smtClean="0">
              <a:effectLst/>
            </a:rPr>
            <a:t>ASISKEN</a:t>
          </a:r>
          <a:endParaRPr lang="es-EC" b="1" dirty="0">
            <a:effectLst/>
          </a:endParaRPr>
        </a:p>
      </dgm:t>
    </dgm:pt>
    <dgm:pt modelId="{5A8F06DA-8E32-4F8F-A7B0-D72BDEB2B298}" type="parTrans" cxnId="{ABC3AA78-49EB-4DC6-A88F-49A62238D38D}">
      <dgm:prSet/>
      <dgm:spPr/>
      <dgm:t>
        <a:bodyPr/>
        <a:lstStyle/>
        <a:p>
          <a:endParaRPr lang="es-EC" b="1">
            <a:effectLst/>
          </a:endParaRPr>
        </a:p>
      </dgm:t>
    </dgm:pt>
    <dgm:pt modelId="{0ED61638-0D6A-4922-8C32-77B8B69A85D5}" type="sibTrans" cxnId="{ABC3AA78-49EB-4DC6-A88F-49A62238D38D}">
      <dgm:prSet/>
      <dgm:spPr/>
      <dgm:t>
        <a:bodyPr/>
        <a:lstStyle/>
        <a:p>
          <a:endParaRPr lang="es-EC" b="1">
            <a:effectLst/>
          </a:endParaRPr>
        </a:p>
      </dgm:t>
    </dgm:pt>
    <dgm:pt modelId="{0DC0C6BD-A5CE-44DA-8537-3642B9D3E9FD}">
      <dgm:prSet/>
      <dgm:spPr/>
      <dgm:t>
        <a:bodyPr/>
        <a:lstStyle/>
        <a:p>
          <a:r>
            <a:rPr lang="es-EC" b="1" dirty="0" smtClean="0">
              <a:effectLst/>
            </a:rPr>
            <a:t>INMEDICAL</a:t>
          </a:r>
          <a:endParaRPr lang="es-EC" b="1" dirty="0">
            <a:effectLst/>
          </a:endParaRPr>
        </a:p>
      </dgm:t>
    </dgm:pt>
    <dgm:pt modelId="{E380104B-0698-4065-839D-77E62B9F217F}" type="parTrans" cxnId="{9D68346B-9993-4B96-AC52-73DE99FB4AD2}">
      <dgm:prSet/>
      <dgm:spPr/>
      <dgm:t>
        <a:bodyPr/>
        <a:lstStyle/>
        <a:p>
          <a:endParaRPr lang="es-EC" b="1">
            <a:effectLst/>
          </a:endParaRPr>
        </a:p>
      </dgm:t>
    </dgm:pt>
    <dgm:pt modelId="{82C4EAC2-D3EB-44CB-99EA-6CF3A6847BAC}" type="sibTrans" cxnId="{9D68346B-9993-4B96-AC52-73DE99FB4AD2}">
      <dgm:prSet/>
      <dgm:spPr/>
      <dgm:t>
        <a:bodyPr/>
        <a:lstStyle/>
        <a:p>
          <a:endParaRPr lang="es-EC" b="1">
            <a:effectLst/>
          </a:endParaRPr>
        </a:p>
      </dgm:t>
    </dgm:pt>
    <dgm:pt modelId="{78562A75-5D08-42EC-8224-DC9A89B90DE7}">
      <dgm:prSet/>
      <dgm:spPr/>
      <dgm:t>
        <a:bodyPr/>
        <a:lstStyle/>
        <a:p>
          <a:r>
            <a:rPr lang="es-EC" b="1" dirty="0" smtClean="0">
              <a:effectLst/>
            </a:rPr>
            <a:t>HEALMED</a:t>
          </a:r>
          <a:endParaRPr lang="es-EC" b="1" dirty="0">
            <a:effectLst/>
          </a:endParaRPr>
        </a:p>
      </dgm:t>
    </dgm:pt>
    <dgm:pt modelId="{9F885C45-54C7-40AD-96CA-E1591AFC9010}" type="parTrans" cxnId="{0E507DD5-E773-4398-AB3E-29F10AB81EA3}">
      <dgm:prSet/>
      <dgm:spPr/>
      <dgm:t>
        <a:bodyPr/>
        <a:lstStyle/>
        <a:p>
          <a:endParaRPr lang="es-EC" b="1">
            <a:effectLst/>
          </a:endParaRPr>
        </a:p>
      </dgm:t>
    </dgm:pt>
    <dgm:pt modelId="{F3357A0D-8381-432B-933D-F425C98948D2}" type="sibTrans" cxnId="{0E507DD5-E773-4398-AB3E-29F10AB81EA3}">
      <dgm:prSet/>
      <dgm:spPr/>
      <dgm:t>
        <a:bodyPr/>
        <a:lstStyle/>
        <a:p>
          <a:endParaRPr lang="es-EC" b="1">
            <a:effectLst/>
          </a:endParaRPr>
        </a:p>
      </dgm:t>
    </dgm:pt>
    <dgm:pt modelId="{86E03851-75AD-4FC1-BB8E-26BA60AF8799}">
      <dgm:prSet/>
      <dgm:spPr/>
      <dgm:t>
        <a:bodyPr/>
        <a:lstStyle/>
        <a:p>
          <a:r>
            <a:rPr lang="es-EC" b="1" dirty="0" smtClean="0">
              <a:effectLst/>
            </a:rPr>
            <a:t>PLUS MEDICAL</a:t>
          </a:r>
          <a:endParaRPr lang="es-EC" b="1" dirty="0">
            <a:effectLst/>
          </a:endParaRPr>
        </a:p>
      </dgm:t>
    </dgm:pt>
    <dgm:pt modelId="{DB70F43D-F3B6-4F10-8F38-4B18E10BBB48}" type="parTrans" cxnId="{ED16AF23-CDC0-4E34-A587-F0C48C7B6470}">
      <dgm:prSet/>
      <dgm:spPr/>
      <dgm:t>
        <a:bodyPr/>
        <a:lstStyle/>
        <a:p>
          <a:endParaRPr lang="es-EC" b="1">
            <a:effectLst/>
          </a:endParaRPr>
        </a:p>
      </dgm:t>
    </dgm:pt>
    <dgm:pt modelId="{2386CA9B-985F-4442-89D5-F16E3061A30F}" type="sibTrans" cxnId="{ED16AF23-CDC0-4E34-A587-F0C48C7B6470}">
      <dgm:prSet/>
      <dgm:spPr/>
      <dgm:t>
        <a:bodyPr/>
        <a:lstStyle/>
        <a:p>
          <a:endParaRPr lang="es-EC" b="1">
            <a:effectLst/>
          </a:endParaRPr>
        </a:p>
      </dgm:t>
    </dgm:pt>
    <dgm:pt modelId="{54BA8978-37F5-434A-A85A-89485F7240FE}">
      <dgm:prSet/>
      <dgm:spPr/>
      <dgm:t>
        <a:bodyPr/>
        <a:lstStyle/>
        <a:p>
          <a:r>
            <a:rPr lang="es-EC" b="1" dirty="0" smtClean="0">
              <a:effectLst/>
            </a:rPr>
            <a:t>LATINA</a:t>
          </a:r>
          <a:endParaRPr lang="es-EC" b="1" dirty="0">
            <a:effectLst/>
          </a:endParaRPr>
        </a:p>
      </dgm:t>
    </dgm:pt>
    <dgm:pt modelId="{61451C4B-639A-4573-9B5A-BC43249842ED}" type="parTrans" cxnId="{036120E3-775F-4BB6-B806-3EE912C7C25B}">
      <dgm:prSet/>
      <dgm:spPr/>
      <dgm:t>
        <a:bodyPr/>
        <a:lstStyle/>
        <a:p>
          <a:endParaRPr lang="es-EC" b="1">
            <a:effectLst/>
          </a:endParaRPr>
        </a:p>
      </dgm:t>
    </dgm:pt>
    <dgm:pt modelId="{4F965607-EBB4-4AA4-8250-066777DA8D9B}" type="sibTrans" cxnId="{036120E3-775F-4BB6-B806-3EE912C7C25B}">
      <dgm:prSet/>
      <dgm:spPr/>
      <dgm:t>
        <a:bodyPr/>
        <a:lstStyle/>
        <a:p>
          <a:endParaRPr lang="es-EC" b="1">
            <a:effectLst/>
          </a:endParaRPr>
        </a:p>
      </dgm:t>
    </dgm:pt>
    <dgm:pt modelId="{CEF66671-9FF6-4334-B6E7-8C76556313DF}">
      <dgm:prSet/>
      <dgm:spPr/>
      <dgm:t>
        <a:bodyPr/>
        <a:lstStyle/>
        <a:p>
          <a:r>
            <a:rPr lang="es-EC" b="1" dirty="0" smtClean="0">
              <a:effectLst/>
            </a:rPr>
            <a:t>VIDA SANA</a:t>
          </a:r>
          <a:endParaRPr lang="es-EC" b="1" dirty="0">
            <a:effectLst/>
          </a:endParaRPr>
        </a:p>
      </dgm:t>
    </dgm:pt>
    <dgm:pt modelId="{24996126-A93A-4127-96C1-2958A80325CF}" type="parTrans" cxnId="{950626B2-C6BA-4EB3-943F-D9A3DB43B6FB}">
      <dgm:prSet/>
      <dgm:spPr/>
      <dgm:t>
        <a:bodyPr/>
        <a:lstStyle/>
        <a:p>
          <a:endParaRPr lang="es-EC" b="1">
            <a:effectLst/>
          </a:endParaRPr>
        </a:p>
      </dgm:t>
    </dgm:pt>
    <dgm:pt modelId="{F1E9702B-A7F7-4A9D-89D7-FC88B421BAE8}" type="sibTrans" cxnId="{950626B2-C6BA-4EB3-943F-D9A3DB43B6FB}">
      <dgm:prSet/>
      <dgm:spPr/>
      <dgm:t>
        <a:bodyPr/>
        <a:lstStyle/>
        <a:p>
          <a:endParaRPr lang="es-EC" b="1">
            <a:effectLst/>
          </a:endParaRPr>
        </a:p>
      </dgm:t>
    </dgm:pt>
    <dgm:pt modelId="{24AAAA67-F6DA-4053-BDC2-AE6319DD41AB}">
      <dgm:prSet/>
      <dgm:spPr/>
      <dgm:t>
        <a:bodyPr/>
        <a:lstStyle/>
        <a:p>
          <a:r>
            <a:rPr lang="es-EC" b="1" dirty="0" smtClean="0">
              <a:effectLst/>
            </a:rPr>
            <a:t>ALFAMEDICAL</a:t>
          </a:r>
          <a:endParaRPr lang="es-EC" b="1" dirty="0">
            <a:effectLst/>
          </a:endParaRPr>
        </a:p>
      </dgm:t>
    </dgm:pt>
    <dgm:pt modelId="{257759DA-8373-4BD6-B043-950270BDA8E1}" type="parTrans" cxnId="{34C3BDFF-20A0-4A83-BD1E-E71C711319B9}">
      <dgm:prSet/>
      <dgm:spPr/>
      <dgm:t>
        <a:bodyPr/>
        <a:lstStyle/>
        <a:p>
          <a:endParaRPr lang="es-EC" b="1">
            <a:effectLst/>
          </a:endParaRPr>
        </a:p>
      </dgm:t>
    </dgm:pt>
    <dgm:pt modelId="{58C59154-B5B6-4D9A-84DC-52C65811DEE1}" type="sibTrans" cxnId="{34C3BDFF-20A0-4A83-BD1E-E71C711319B9}">
      <dgm:prSet/>
      <dgm:spPr/>
      <dgm:t>
        <a:bodyPr/>
        <a:lstStyle/>
        <a:p>
          <a:endParaRPr lang="es-EC" b="1">
            <a:effectLst/>
          </a:endParaRPr>
        </a:p>
      </dgm:t>
    </dgm:pt>
    <dgm:pt modelId="{8E7168C0-7C6C-4838-A26A-D83F9F92E690}">
      <dgm:prSet/>
      <dgm:spPr/>
      <dgm:t>
        <a:bodyPr/>
        <a:lstStyle/>
        <a:p>
          <a:r>
            <a:rPr lang="es-EC" b="1" dirty="0" smtClean="0">
              <a:effectLst/>
            </a:rPr>
            <a:t>SERMIDEPRE</a:t>
          </a:r>
          <a:endParaRPr lang="es-EC" b="1" dirty="0">
            <a:effectLst/>
          </a:endParaRPr>
        </a:p>
      </dgm:t>
    </dgm:pt>
    <dgm:pt modelId="{096CD75B-4ED9-4B78-A548-590F435A5B20}" type="parTrans" cxnId="{2335AEB4-82A2-4D2E-A04A-74CBEEDEB200}">
      <dgm:prSet/>
      <dgm:spPr/>
      <dgm:t>
        <a:bodyPr/>
        <a:lstStyle/>
        <a:p>
          <a:endParaRPr lang="es-EC" b="1">
            <a:effectLst/>
          </a:endParaRPr>
        </a:p>
      </dgm:t>
    </dgm:pt>
    <dgm:pt modelId="{6D55A015-8442-4866-8411-1668A19EE403}" type="sibTrans" cxnId="{2335AEB4-82A2-4D2E-A04A-74CBEEDEB200}">
      <dgm:prSet/>
      <dgm:spPr/>
      <dgm:t>
        <a:bodyPr/>
        <a:lstStyle/>
        <a:p>
          <a:endParaRPr lang="es-EC" b="1">
            <a:effectLst/>
          </a:endParaRPr>
        </a:p>
      </dgm:t>
    </dgm:pt>
    <dgm:pt modelId="{4EEFABFA-34ED-4A83-AAA1-DF8637B1C345}">
      <dgm:prSet/>
      <dgm:spPr/>
      <dgm:t>
        <a:bodyPr/>
        <a:lstStyle/>
        <a:p>
          <a:r>
            <a:rPr lang="es-EC" b="1" dirty="0" smtClean="0">
              <a:effectLst/>
            </a:rPr>
            <a:t>COLMEDIKAL</a:t>
          </a:r>
          <a:endParaRPr lang="es-EC" b="1" dirty="0">
            <a:effectLst/>
          </a:endParaRPr>
        </a:p>
      </dgm:t>
    </dgm:pt>
    <dgm:pt modelId="{EA6ED1F9-9A4E-4160-82F8-D3CD84A104AE}" type="parTrans" cxnId="{8469AC35-4DBA-428C-BE8F-7F6EF47B6459}">
      <dgm:prSet/>
      <dgm:spPr/>
      <dgm:t>
        <a:bodyPr/>
        <a:lstStyle/>
        <a:p>
          <a:endParaRPr lang="es-EC" b="1">
            <a:effectLst/>
          </a:endParaRPr>
        </a:p>
      </dgm:t>
    </dgm:pt>
    <dgm:pt modelId="{CB184A95-B9FF-44B0-A4DA-6870B222EAC6}" type="sibTrans" cxnId="{8469AC35-4DBA-428C-BE8F-7F6EF47B6459}">
      <dgm:prSet/>
      <dgm:spPr/>
      <dgm:t>
        <a:bodyPr/>
        <a:lstStyle/>
        <a:p>
          <a:endParaRPr lang="es-EC" b="1">
            <a:effectLst/>
          </a:endParaRPr>
        </a:p>
      </dgm:t>
    </dgm:pt>
    <dgm:pt modelId="{E0756688-A6BE-4707-98FE-6A7389F5E608}" type="pres">
      <dgm:prSet presAssocID="{69CA614F-F988-4F71-86A7-53234AF7A36A}" presName="diagram" presStyleCnt="0">
        <dgm:presLayoutVars>
          <dgm:dir/>
          <dgm:resizeHandles val="exact"/>
        </dgm:presLayoutVars>
      </dgm:prSet>
      <dgm:spPr/>
      <dgm:t>
        <a:bodyPr/>
        <a:lstStyle/>
        <a:p>
          <a:endParaRPr lang="es-EC"/>
        </a:p>
      </dgm:t>
    </dgm:pt>
    <dgm:pt modelId="{510FA999-FB88-4918-AAC7-D2D1BF4DF5F2}" type="pres">
      <dgm:prSet presAssocID="{733E2644-F73A-40A9-801D-7064FD614100}" presName="node" presStyleLbl="node1" presStyleIdx="0" presStyleCnt="18">
        <dgm:presLayoutVars>
          <dgm:bulletEnabled val="1"/>
        </dgm:presLayoutVars>
      </dgm:prSet>
      <dgm:spPr/>
      <dgm:t>
        <a:bodyPr/>
        <a:lstStyle/>
        <a:p>
          <a:endParaRPr lang="es-EC"/>
        </a:p>
      </dgm:t>
    </dgm:pt>
    <dgm:pt modelId="{3404F374-1FD3-449B-BE5B-26F4EFE604AC}" type="pres">
      <dgm:prSet presAssocID="{36037065-C5FA-447D-AD52-3B2D4012C482}" presName="sibTrans" presStyleCnt="0"/>
      <dgm:spPr/>
    </dgm:pt>
    <dgm:pt modelId="{2517720D-1FD8-462B-B3C0-F8C60CC44A55}" type="pres">
      <dgm:prSet presAssocID="{7E981680-9858-4DFD-AE71-CEFE8369A98F}" presName="node" presStyleLbl="node1" presStyleIdx="1" presStyleCnt="18">
        <dgm:presLayoutVars>
          <dgm:bulletEnabled val="1"/>
        </dgm:presLayoutVars>
      </dgm:prSet>
      <dgm:spPr/>
      <dgm:t>
        <a:bodyPr/>
        <a:lstStyle/>
        <a:p>
          <a:endParaRPr lang="es-EC"/>
        </a:p>
      </dgm:t>
    </dgm:pt>
    <dgm:pt modelId="{A444CC12-77BA-4BC2-A475-2C618DACF8AF}" type="pres">
      <dgm:prSet presAssocID="{8CFF77AA-C5DB-4556-8C7A-60615E72E06F}" presName="sibTrans" presStyleCnt="0"/>
      <dgm:spPr/>
    </dgm:pt>
    <dgm:pt modelId="{6FB57E7C-8F7B-4A49-98DF-D544E01EED9E}" type="pres">
      <dgm:prSet presAssocID="{E58ED876-9C50-4FE6-9E2B-7111081BB427}" presName="node" presStyleLbl="node1" presStyleIdx="2" presStyleCnt="18">
        <dgm:presLayoutVars>
          <dgm:bulletEnabled val="1"/>
        </dgm:presLayoutVars>
      </dgm:prSet>
      <dgm:spPr/>
      <dgm:t>
        <a:bodyPr/>
        <a:lstStyle/>
        <a:p>
          <a:endParaRPr lang="es-EC"/>
        </a:p>
      </dgm:t>
    </dgm:pt>
    <dgm:pt modelId="{09D923EF-B84A-440E-B554-C534C4DCC6FC}" type="pres">
      <dgm:prSet presAssocID="{CB55752F-449A-40CB-8ED7-1BD245A7015A}" presName="sibTrans" presStyleCnt="0"/>
      <dgm:spPr/>
    </dgm:pt>
    <dgm:pt modelId="{974C13F8-F196-4580-A5DF-167EB41FDAAA}" type="pres">
      <dgm:prSet presAssocID="{0FEB840B-33F1-457A-9F1E-63B4C95F98FA}" presName="node" presStyleLbl="node1" presStyleIdx="3" presStyleCnt="18">
        <dgm:presLayoutVars>
          <dgm:bulletEnabled val="1"/>
        </dgm:presLayoutVars>
      </dgm:prSet>
      <dgm:spPr/>
      <dgm:t>
        <a:bodyPr/>
        <a:lstStyle/>
        <a:p>
          <a:endParaRPr lang="es-EC"/>
        </a:p>
      </dgm:t>
    </dgm:pt>
    <dgm:pt modelId="{A6C0C9BF-A144-449B-ACCD-DD73A651BA61}" type="pres">
      <dgm:prSet presAssocID="{38CB20D5-7557-4AED-AFD9-63D73308BEA5}" presName="sibTrans" presStyleCnt="0"/>
      <dgm:spPr/>
    </dgm:pt>
    <dgm:pt modelId="{F6169DDA-02E4-4BD4-94DC-6065A4F44EA4}" type="pres">
      <dgm:prSet presAssocID="{1064275A-81A5-4C6F-B824-DFA2D89FDDAC}" presName="node" presStyleLbl="node1" presStyleIdx="4" presStyleCnt="18">
        <dgm:presLayoutVars>
          <dgm:bulletEnabled val="1"/>
        </dgm:presLayoutVars>
      </dgm:prSet>
      <dgm:spPr/>
      <dgm:t>
        <a:bodyPr/>
        <a:lstStyle/>
        <a:p>
          <a:endParaRPr lang="es-EC"/>
        </a:p>
      </dgm:t>
    </dgm:pt>
    <dgm:pt modelId="{0761CBC2-AF87-4D11-BA67-253F2F55D317}" type="pres">
      <dgm:prSet presAssocID="{5FDAF2F9-8086-49C2-B950-4C57B6BA1338}" presName="sibTrans" presStyleCnt="0"/>
      <dgm:spPr/>
    </dgm:pt>
    <dgm:pt modelId="{3E1A5308-D988-446B-B25D-2AE37287F7AA}" type="pres">
      <dgm:prSet presAssocID="{B9484EC7-6939-4C9D-A67D-3BC857D46E33}" presName="node" presStyleLbl="node1" presStyleIdx="5" presStyleCnt="18">
        <dgm:presLayoutVars>
          <dgm:bulletEnabled val="1"/>
        </dgm:presLayoutVars>
      </dgm:prSet>
      <dgm:spPr/>
      <dgm:t>
        <a:bodyPr/>
        <a:lstStyle/>
        <a:p>
          <a:endParaRPr lang="es-EC"/>
        </a:p>
      </dgm:t>
    </dgm:pt>
    <dgm:pt modelId="{214AAF14-3762-48B9-8963-720DAA5CBB84}" type="pres">
      <dgm:prSet presAssocID="{D8798173-A09D-45DD-A140-F7F74719077D}" presName="sibTrans" presStyleCnt="0"/>
      <dgm:spPr/>
    </dgm:pt>
    <dgm:pt modelId="{EE0F9CAA-5FA5-4DE1-B2BF-243B70002106}" type="pres">
      <dgm:prSet presAssocID="{3613F0AD-5861-418E-921A-772A44EAA518}" presName="node" presStyleLbl="node1" presStyleIdx="6" presStyleCnt="18">
        <dgm:presLayoutVars>
          <dgm:bulletEnabled val="1"/>
        </dgm:presLayoutVars>
      </dgm:prSet>
      <dgm:spPr/>
      <dgm:t>
        <a:bodyPr/>
        <a:lstStyle/>
        <a:p>
          <a:endParaRPr lang="es-EC"/>
        </a:p>
      </dgm:t>
    </dgm:pt>
    <dgm:pt modelId="{640FCBFF-3DFD-485A-B16C-F704285052B5}" type="pres">
      <dgm:prSet presAssocID="{C9B1438D-D880-4F3C-BC4F-FE88B34C036C}" presName="sibTrans" presStyleCnt="0"/>
      <dgm:spPr/>
    </dgm:pt>
    <dgm:pt modelId="{C6875D97-97B5-4486-9B6A-402390833453}" type="pres">
      <dgm:prSet presAssocID="{7696E8D4-3466-421B-83F6-3067814E65E2}" presName="node" presStyleLbl="node1" presStyleIdx="7" presStyleCnt="18">
        <dgm:presLayoutVars>
          <dgm:bulletEnabled val="1"/>
        </dgm:presLayoutVars>
      </dgm:prSet>
      <dgm:spPr/>
      <dgm:t>
        <a:bodyPr/>
        <a:lstStyle/>
        <a:p>
          <a:endParaRPr lang="es-EC"/>
        </a:p>
      </dgm:t>
    </dgm:pt>
    <dgm:pt modelId="{B8360819-6C14-4AC6-823C-16681FD8A64C}" type="pres">
      <dgm:prSet presAssocID="{83B0C3C5-A776-4E09-8A17-B022567C1AC2}" presName="sibTrans" presStyleCnt="0"/>
      <dgm:spPr/>
    </dgm:pt>
    <dgm:pt modelId="{F60D2EDD-4B85-4BD0-816C-36E09A669D51}" type="pres">
      <dgm:prSet presAssocID="{22AC4D10-885F-4EF2-A92A-FD44469A8C6B}" presName="node" presStyleLbl="node1" presStyleIdx="8" presStyleCnt="18">
        <dgm:presLayoutVars>
          <dgm:bulletEnabled val="1"/>
        </dgm:presLayoutVars>
      </dgm:prSet>
      <dgm:spPr/>
      <dgm:t>
        <a:bodyPr/>
        <a:lstStyle/>
        <a:p>
          <a:endParaRPr lang="es-EC"/>
        </a:p>
      </dgm:t>
    </dgm:pt>
    <dgm:pt modelId="{03B1233B-B965-4C18-A84B-52D7A6DA7B09}" type="pres">
      <dgm:prSet presAssocID="{FEFCDB79-D660-4471-81F7-DC34244CD3CA}" presName="sibTrans" presStyleCnt="0"/>
      <dgm:spPr/>
    </dgm:pt>
    <dgm:pt modelId="{F963E54C-077C-4172-81E3-D08366913F5D}" type="pres">
      <dgm:prSet presAssocID="{C13740AA-1FA6-452D-B4AF-6C8831F1411E}" presName="node" presStyleLbl="node1" presStyleIdx="9" presStyleCnt="18">
        <dgm:presLayoutVars>
          <dgm:bulletEnabled val="1"/>
        </dgm:presLayoutVars>
      </dgm:prSet>
      <dgm:spPr/>
      <dgm:t>
        <a:bodyPr/>
        <a:lstStyle/>
        <a:p>
          <a:endParaRPr lang="es-EC"/>
        </a:p>
      </dgm:t>
    </dgm:pt>
    <dgm:pt modelId="{300EE025-5476-4485-9A5E-9BF306261E78}" type="pres">
      <dgm:prSet presAssocID="{0ED61638-0D6A-4922-8C32-77B8B69A85D5}" presName="sibTrans" presStyleCnt="0"/>
      <dgm:spPr/>
    </dgm:pt>
    <dgm:pt modelId="{DD4FF4EB-5760-43D3-A5A7-FF3A54F7CD3D}" type="pres">
      <dgm:prSet presAssocID="{0DC0C6BD-A5CE-44DA-8537-3642B9D3E9FD}" presName="node" presStyleLbl="node1" presStyleIdx="10" presStyleCnt="18">
        <dgm:presLayoutVars>
          <dgm:bulletEnabled val="1"/>
        </dgm:presLayoutVars>
      </dgm:prSet>
      <dgm:spPr/>
      <dgm:t>
        <a:bodyPr/>
        <a:lstStyle/>
        <a:p>
          <a:endParaRPr lang="es-EC"/>
        </a:p>
      </dgm:t>
    </dgm:pt>
    <dgm:pt modelId="{CBAB7190-510C-48EA-B086-A9C8E88C144A}" type="pres">
      <dgm:prSet presAssocID="{82C4EAC2-D3EB-44CB-99EA-6CF3A6847BAC}" presName="sibTrans" presStyleCnt="0"/>
      <dgm:spPr/>
    </dgm:pt>
    <dgm:pt modelId="{C4E62974-768A-4FC2-B9C1-241B37E0E523}" type="pres">
      <dgm:prSet presAssocID="{78562A75-5D08-42EC-8224-DC9A89B90DE7}" presName="node" presStyleLbl="node1" presStyleIdx="11" presStyleCnt="18">
        <dgm:presLayoutVars>
          <dgm:bulletEnabled val="1"/>
        </dgm:presLayoutVars>
      </dgm:prSet>
      <dgm:spPr/>
      <dgm:t>
        <a:bodyPr/>
        <a:lstStyle/>
        <a:p>
          <a:endParaRPr lang="es-EC"/>
        </a:p>
      </dgm:t>
    </dgm:pt>
    <dgm:pt modelId="{FF00BEB6-FE5B-4D15-AC8F-C7445517D9E0}" type="pres">
      <dgm:prSet presAssocID="{F3357A0D-8381-432B-933D-F425C98948D2}" presName="sibTrans" presStyleCnt="0"/>
      <dgm:spPr/>
    </dgm:pt>
    <dgm:pt modelId="{2DD80217-6564-4B20-AA5F-9889A50BEBE9}" type="pres">
      <dgm:prSet presAssocID="{86E03851-75AD-4FC1-BB8E-26BA60AF8799}" presName="node" presStyleLbl="node1" presStyleIdx="12" presStyleCnt="18">
        <dgm:presLayoutVars>
          <dgm:bulletEnabled val="1"/>
        </dgm:presLayoutVars>
      </dgm:prSet>
      <dgm:spPr/>
      <dgm:t>
        <a:bodyPr/>
        <a:lstStyle/>
        <a:p>
          <a:endParaRPr lang="es-EC"/>
        </a:p>
      </dgm:t>
    </dgm:pt>
    <dgm:pt modelId="{FF8C95BB-C45E-4317-AA35-65048A907E35}" type="pres">
      <dgm:prSet presAssocID="{2386CA9B-985F-4442-89D5-F16E3061A30F}" presName="sibTrans" presStyleCnt="0"/>
      <dgm:spPr/>
    </dgm:pt>
    <dgm:pt modelId="{69B09649-E2AB-4321-8956-6969B9599DBA}" type="pres">
      <dgm:prSet presAssocID="{CEF66671-9FF6-4334-B6E7-8C76556313DF}" presName="node" presStyleLbl="node1" presStyleIdx="13" presStyleCnt="18">
        <dgm:presLayoutVars>
          <dgm:bulletEnabled val="1"/>
        </dgm:presLayoutVars>
      </dgm:prSet>
      <dgm:spPr/>
      <dgm:t>
        <a:bodyPr/>
        <a:lstStyle/>
        <a:p>
          <a:endParaRPr lang="es-EC"/>
        </a:p>
      </dgm:t>
    </dgm:pt>
    <dgm:pt modelId="{BD302887-CB91-47D6-8216-162510FE9DF1}" type="pres">
      <dgm:prSet presAssocID="{F1E9702B-A7F7-4A9D-89D7-FC88B421BAE8}" presName="sibTrans" presStyleCnt="0"/>
      <dgm:spPr/>
    </dgm:pt>
    <dgm:pt modelId="{8A541FE6-4502-4B58-B6A6-69CA71BFF8C6}" type="pres">
      <dgm:prSet presAssocID="{54BA8978-37F5-434A-A85A-89485F7240FE}" presName="node" presStyleLbl="node1" presStyleIdx="14" presStyleCnt="18">
        <dgm:presLayoutVars>
          <dgm:bulletEnabled val="1"/>
        </dgm:presLayoutVars>
      </dgm:prSet>
      <dgm:spPr/>
      <dgm:t>
        <a:bodyPr/>
        <a:lstStyle/>
        <a:p>
          <a:endParaRPr lang="es-EC"/>
        </a:p>
      </dgm:t>
    </dgm:pt>
    <dgm:pt modelId="{B647E650-F9D5-4192-BD72-05DB14A03185}" type="pres">
      <dgm:prSet presAssocID="{4F965607-EBB4-4AA4-8250-066777DA8D9B}" presName="sibTrans" presStyleCnt="0"/>
      <dgm:spPr/>
    </dgm:pt>
    <dgm:pt modelId="{71A0EA26-2362-4792-9BAF-F26FBB1B28B6}" type="pres">
      <dgm:prSet presAssocID="{24AAAA67-F6DA-4053-BDC2-AE6319DD41AB}" presName="node" presStyleLbl="node1" presStyleIdx="15" presStyleCnt="18">
        <dgm:presLayoutVars>
          <dgm:bulletEnabled val="1"/>
        </dgm:presLayoutVars>
      </dgm:prSet>
      <dgm:spPr/>
      <dgm:t>
        <a:bodyPr/>
        <a:lstStyle/>
        <a:p>
          <a:endParaRPr lang="es-EC"/>
        </a:p>
      </dgm:t>
    </dgm:pt>
    <dgm:pt modelId="{E7D5FB96-2537-4083-BBEA-908132487045}" type="pres">
      <dgm:prSet presAssocID="{58C59154-B5B6-4D9A-84DC-52C65811DEE1}" presName="sibTrans" presStyleCnt="0"/>
      <dgm:spPr/>
    </dgm:pt>
    <dgm:pt modelId="{EB1AF5CC-39A0-4918-ADB6-9C29FE1B0181}" type="pres">
      <dgm:prSet presAssocID="{8E7168C0-7C6C-4838-A26A-D83F9F92E690}" presName="node" presStyleLbl="node1" presStyleIdx="16" presStyleCnt="18">
        <dgm:presLayoutVars>
          <dgm:bulletEnabled val="1"/>
        </dgm:presLayoutVars>
      </dgm:prSet>
      <dgm:spPr/>
      <dgm:t>
        <a:bodyPr/>
        <a:lstStyle/>
        <a:p>
          <a:endParaRPr lang="es-EC"/>
        </a:p>
      </dgm:t>
    </dgm:pt>
    <dgm:pt modelId="{E89BA2B7-DE9B-44E7-8865-BA3ED8ADB774}" type="pres">
      <dgm:prSet presAssocID="{6D55A015-8442-4866-8411-1668A19EE403}" presName="sibTrans" presStyleCnt="0"/>
      <dgm:spPr/>
    </dgm:pt>
    <dgm:pt modelId="{923FB49E-8D8D-4901-8B85-7999F61D097D}" type="pres">
      <dgm:prSet presAssocID="{4EEFABFA-34ED-4A83-AAA1-DF8637B1C345}" presName="node" presStyleLbl="node1" presStyleIdx="17" presStyleCnt="18">
        <dgm:presLayoutVars>
          <dgm:bulletEnabled val="1"/>
        </dgm:presLayoutVars>
      </dgm:prSet>
      <dgm:spPr/>
      <dgm:t>
        <a:bodyPr/>
        <a:lstStyle/>
        <a:p>
          <a:endParaRPr lang="es-EC"/>
        </a:p>
      </dgm:t>
    </dgm:pt>
  </dgm:ptLst>
  <dgm:cxnLst>
    <dgm:cxn modelId="{036120E3-775F-4BB6-B806-3EE912C7C25B}" srcId="{69CA614F-F988-4F71-86A7-53234AF7A36A}" destId="{54BA8978-37F5-434A-A85A-89485F7240FE}" srcOrd="14" destOrd="0" parTransId="{61451C4B-639A-4573-9B5A-BC43249842ED}" sibTransId="{4F965607-EBB4-4AA4-8250-066777DA8D9B}"/>
    <dgm:cxn modelId="{1D9FFD3C-F20D-4ED4-A6B8-8DF28CA7A1EB}" srcId="{69CA614F-F988-4F71-86A7-53234AF7A36A}" destId="{1064275A-81A5-4C6F-B824-DFA2D89FDDAC}" srcOrd="4" destOrd="0" parTransId="{246E8463-6877-49FD-9DC9-39ACA57FD036}" sibTransId="{5FDAF2F9-8086-49C2-B950-4C57B6BA1338}"/>
    <dgm:cxn modelId="{0B19B2A7-DA15-4D19-8D66-E0CAD4AED723}" type="presOf" srcId="{86E03851-75AD-4FC1-BB8E-26BA60AF8799}" destId="{2DD80217-6564-4B20-AA5F-9889A50BEBE9}" srcOrd="0" destOrd="0" presId="urn:microsoft.com/office/officeart/2005/8/layout/default"/>
    <dgm:cxn modelId="{9C59D288-5FBC-4E24-B244-B76F718E73D0}" srcId="{69CA614F-F988-4F71-86A7-53234AF7A36A}" destId="{B9484EC7-6939-4C9D-A67D-3BC857D46E33}" srcOrd="5" destOrd="0" parTransId="{4F964E40-B828-46FA-B1D0-00960EA2D2BE}" sibTransId="{D8798173-A09D-45DD-A140-F7F74719077D}"/>
    <dgm:cxn modelId="{2335AEB4-82A2-4D2E-A04A-74CBEEDEB200}" srcId="{69CA614F-F988-4F71-86A7-53234AF7A36A}" destId="{8E7168C0-7C6C-4838-A26A-D83F9F92E690}" srcOrd="16" destOrd="0" parTransId="{096CD75B-4ED9-4B78-A548-590F435A5B20}" sibTransId="{6D55A015-8442-4866-8411-1668A19EE403}"/>
    <dgm:cxn modelId="{ED16AF23-CDC0-4E34-A587-F0C48C7B6470}" srcId="{69CA614F-F988-4F71-86A7-53234AF7A36A}" destId="{86E03851-75AD-4FC1-BB8E-26BA60AF8799}" srcOrd="12" destOrd="0" parTransId="{DB70F43D-F3B6-4F10-8F38-4B18E10BBB48}" sibTransId="{2386CA9B-985F-4442-89D5-F16E3061A30F}"/>
    <dgm:cxn modelId="{E972E2F1-35C7-4236-98E2-5429B11FF761}" type="presOf" srcId="{CEF66671-9FF6-4334-B6E7-8C76556313DF}" destId="{69B09649-E2AB-4321-8956-6969B9599DBA}" srcOrd="0" destOrd="0" presId="urn:microsoft.com/office/officeart/2005/8/layout/default"/>
    <dgm:cxn modelId="{DF3AEE63-C831-4A5C-879B-366B45BC6CF8}" type="presOf" srcId="{8E7168C0-7C6C-4838-A26A-D83F9F92E690}" destId="{EB1AF5CC-39A0-4918-ADB6-9C29FE1B0181}" srcOrd="0" destOrd="0" presId="urn:microsoft.com/office/officeart/2005/8/layout/default"/>
    <dgm:cxn modelId="{8B9EDB29-320E-4846-B8A0-4D11022793DC}" srcId="{69CA614F-F988-4F71-86A7-53234AF7A36A}" destId="{22AC4D10-885F-4EF2-A92A-FD44469A8C6B}" srcOrd="8" destOrd="0" parTransId="{3CBCCC5F-A04C-43F6-848B-640612628E90}" sibTransId="{FEFCDB79-D660-4471-81F7-DC34244CD3CA}"/>
    <dgm:cxn modelId="{145B4553-296B-415E-AFA2-644B93CA2FCC}" type="presOf" srcId="{69CA614F-F988-4F71-86A7-53234AF7A36A}" destId="{E0756688-A6BE-4707-98FE-6A7389F5E608}" srcOrd="0" destOrd="0" presId="urn:microsoft.com/office/officeart/2005/8/layout/default"/>
    <dgm:cxn modelId="{8469AC35-4DBA-428C-BE8F-7F6EF47B6459}" srcId="{69CA614F-F988-4F71-86A7-53234AF7A36A}" destId="{4EEFABFA-34ED-4A83-AAA1-DF8637B1C345}" srcOrd="17" destOrd="0" parTransId="{EA6ED1F9-9A4E-4160-82F8-D3CD84A104AE}" sibTransId="{CB184A95-B9FF-44B0-A4DA-6870B222EAC6}"/>
    <dgm:cxn modelId="{3D2B401C-36A3-4884-97A6-97063A747C2D}" srcId="{69CA614F-F988-4F71-86A7-53234AF7A36A}" destId="{733E2644-F73A-40A9-801D-7064FD614100}" srcOrd="0" destOrd="0" parTransId="{43DF6792-89D6-4874-B98C-46DCC4063966}" sibTransId="{36037065-C5FA-447D-AD52-3B2D4012C482}"/>
    <dgm:cxn modelId="{EA9F32F2-93E2-4212-AAAE-D1308E5C6107}" srcId="{69CA614F-F988-4F71-86A7-53234AF7A36A}" destId="{3613F0AD-5861-418E-921A-772A44EAA518}" srcOrd="6" destOrd="0" parTransId="{2E5DB9B1-4CF9-4DC6-A877-01B61506CCA2}" sibTransId="{C9B1438D-D880-4F3C-BC4F-FE88B34C036C}"/>
    <dgm:cxn modelId="{7E2C7E50-7831-4B67-96B7-C7916BCB73BE}" srcId="{69CA614F-F988-4F71-86A7-53234AF7A36A}" destId="{E58ED876-9C50-4FE6-9E2B-7111081BB427}" srcOrd="2" destOrd="0" parTransId="{5074CC1D-3763-42E9-8879-6F8589D17B60}" sibTransId="{CB55752F-449A-40CB-8ED7-1BD245A7015A}"/>
    <dgm:cxn modelId="{6864C6F8-18DD-4A79-953C-56D33842B2FB}" type="presOf" srcId="{C13740AA-1FA6-452D-B4AF-6C8831F1411E}" destId="{F963E54C-077C-4172-81E3-D08366913F5D}" srcOrd="0" destOrd="0" presId="urn:microsoft.com/office/officeart/2005/8/layout/default"/>
    <dgm:cxn modelId="{6A6E7964-9145-4E66-937A-93C1D452ECA2}" srcId="{69CA614F-F988-4F71-86A7-53234AF7A36A}" destId="{0FEB840B-33F1-457A-9F1E-63B4C95F98FA}" srcOrd="3" destOrd="0" parTransId="{79307471-CDCF-4E8C-8C32-683B2A0BF5A7}" sibTransId="{38CB20D5-7557-4AED-AFD9-63D73308BEA5}"/>
    <dgm:cxn modelId="{8900BA7A-B5FD-47E8-90C4-977BB1E8CBBB}" srcId="{69CA614F-F988-4F71-86A7-53234AF7A36A}" destId="{7696E8D4-3466-421B-83F6-3067814E65E2}" srcOrd="7" destOrd="0" parTransId="{16A430A6-CB3A-4406-B365-E49D71696ED2}" sibTransId="{83B0C3C5-A776-4E09-8A17-B022567C1AC2}"/>
    <dgm:cxn modelId="{9D68346B-9993-4B96-AC52-73DE99FB4AD2}" srcId="{69CA614F-F988-4F71-86A7-53234AF7A36A}" destId="{0DC0C6BD-A5CE-44DA-8537-3642B9D3E9FD}" srcOrd="10" destOrd="0" parTransId="{E380104B-0698-4065-839D-77E62B9F217F}" sibTransId="{82C4EAC2-D3EB-44CB-99EA-6CF3A6847BAC}"/>
    <dgm:cxn modelId="{A28065DF-89FE-4C5D-B07E-B13A573B315B}" srcId="{69CA614F-F988-4F71-86A7-53234AF7A36A}" destId="{7E981680-9858-4DFD-AE71-CEFE8369A98F}" srcOrd="1" destOrd="0" parTransId="{84E6BB72-DDCB-4834-BA4B-CED6E7EFB693}" sibTransId="{8CFF77AA-C5DB-4556-8C7A-60615E72E06F}"/>
    <dgm:cxn modelId="{2EC62424-A800-4236-B0BB-F643807AB7A4}" type="presOf" srcId="{733E2644-F73A-40A9-801D-7064FD614100}" destId="{510FA999-FB88-4918-AAC7-D2D1BF4DF5F2}" srcOrd="0" destOrd="0" presId="urn:microsoft.com/office/officeart/2005/8/layout/default"/>
    <dgm:cxn modelId="{07716DDA-A65F-40EB-B4A0-70519C02656D}" type="presOf" srcId="{7E981680-9858-4DFD-AE71-CEFE8369A98F}" destId="{2517720D-1FD8-462B-B3C0-F8C60CC44A55}" srcOrd="0" destOrd="0" presId="urn:microsoft.com/office/officeart/2005/8/layout/default"/>
    <dgm:cxn modelId="{3A539BAF-C75A-4A27-8092-F4AC91EDC4BC}" type="presOf" srcId="{3613F0AD-5861-418E-921A-772A44EAA518}" destId="{EE0F9CAA-5FA5-4DE1-B2BF-243B70002106}" srcOrd="0" destOrd="0" presId="urn:microsoft.com/office/officeart/2005/8/layout/default"/>
    <dgm:cxn modelId="{43F1FC75-8570-468E-AF2C-8ABD920A05D5}" type="presOf" srcId="{22AC4D10-885F-4EF2-A92A-FD44469A8C6B}" destId="{F60D2EDD-4B85-4BD0-816C-36E09A669D51}" srcOrd="0" destOrd="0" presId="urn:microsoft.com/office/officeart/2005/8/layout/default"/>
    <dgm:cxn modelId="{0E507DD5-E773-4398-AB3E-29F10AB81EA3}" srcId="{69CA614F-F988-4F71-86A7-53234AF7A36A}" destId="{78562A75-5D08-42EC-8224-DC9A89B90DE7}" srcOrd="11" destOrd="0" parTransId="{9F885C45-54C7-40AD-96CA-E1591AFC9010}" sibTransId="{F3357A0D-8381-432B-933D-F425C98948D2}"/>
    <dgm:cxn modelId="{02209056-D062-459C-9A17-2732280E4695}" type="presOf" srcId="{0DC0C6BD-A5CE-44DA-8537-3642B9D3E9FD}" destId="{DD4FF4EB-5760-43D3-A5A7-FF3A54F7CD3D}" srcOrd="0" destOrd="0" presId="urn:microsoft.com/office/officeart/2005/8/layout/default"/>
    <dgm:cxn modelId="{3BF85CC2-EF11-4E49-A740-7B1FC9626014}" type="presOf" srcId="{B9484EC7-6939-4C9D-A67D-3BC857D46E33}" destId="{3E1A5308-D988-446B-B25D-2AE37287F7AA}" srcOrd="0" destOrd="0" presId="urn:microsoft.com/office/officeart/2005/8/layout/default"/>
    <dgm:cxn modelId="{34C3BDFF-20A0-4A83-BD1E-E71C711319B9}" srcId="{69CA614F-F988-4F71-86A7-53234AF7A36A}" destId="{24AAAA67-F6DA-4053-BDC2-AE6319DD41AB}" srcOrd="15" destOrd="0" parTransId="{257759DA-8373-4BD6-B043-950270BDA8E1}" sibTransId="{58C59154-B5B6-4D9A-84DC-52C65811DEE1}"/>
    <dgm:cxn modelId="{950626B2-C6BA-4EB3-943F-D9A3DB43B6FB}" srcId="{69CA614F-F988-4F71-86A7-53234AF7A36A}" destId="{CEF66671-9FF6-4334-B6E7-8C76556313DF}" srcOrd="13" destOrd="0" parTransId="{24996126-A93A-4127-96C1-2958A80325CF}" sibTransId="{F1E9702B-A7F7-4A9D-89D7-FC88B421BAE8}"/>
    <dgm:cxn modelId="{E680A9B3-803C-4AD2-B164-6E652EB64473}" type="presOf" srcId="{78562A75-5D08-42EC-8224-DC9A89B90DE7}" destId="{C4E62974-768A-4FC2-B9C1-241B37E0E523}" srcOrd="0" destOrd="0" presId="urn:microsoft.com/office/officeart/2005/8/layout/default"/>
    <dgm:cxn modelId="{CA1A6B7A-2678-44EF-B94B-26108B1F711C}" type="presOf" srcId="{7696E8D4-3466-421B-83F6-3067814E65E2}" destId="{C6875D97-97B5-4486-9B6A-402390833453}" srcOrd="0" destOrd="0" presId="urn:microsoft.com/office/officeart/2005/8/layout/default"/>
    <dgm:cxn modelId="{C34C3134-522A-4458-8EC3-081C77EF3F14}" type="presOf" srcId="{24AAAA67-F6DA-4053-BDC2-AE6319DD41AB}" destId="{71A0EA26-2362-4792-9BAF-F26FBB1B28B6}" srcOrd="0" destOrd="0" presId="urn:microsoft.com/office/officeart/2005/8/layout/default"/>
    <dgm:cxn modelId="{8DE50B88-E4DF-4E39-934A-86332268DD5B}" type="presOf" srcId="{1064275A-81A5-4C6F-B824-DFA2D89FDDAC}" destId="{F6169DDA-02E4-4BD4-94DC-6065A4F44EA4}" srcOrd="0" destOrd="0" presId="urn:microsoft.com/office/officeart/2005/8/layout/default"/>
    <dgm:cxn modelId="{37B7233D-6CF5-4B56-85B5-41C1F613BDDD}" type="presOf" srcId="{0FEB840B-33F1-457A-9F1E-63B4C95F98FA}" destId="{974C13F8-F196-4580-A5DF-167EB41FDAAA}" srcOrd="0" destOrd="0" presId="urn:microsoft.com/office/officeart/2005/8/layout/default"/>
    <dgm:cxn modelId="{3ADACA54-7B65-4CA7-B750-76BF25C7A7E8}" type="presOf" srcId="{54BA8978-37F5-434A-A85A-89485F7240FE}" destId="{8A541FE6-4502-4B58-B6A6-69CA71BFF8C6}" srcOrd="0" destOrd="0" presId="urn:microsoft.com/office/officeart/2005/8/layout/default"/>
    <dgm:cxn modelId="{B3F127C6-738A-41E1-A537-4ECBFA091B8A}" type="presOf" srcId="{4EEFABFA-34ED-4A83-AAA1-DF8637B1C345}" destId="{923FB49E-8D8D-4901-8B85-7999F61D097D}" srcOrd="0" destOrd="0" presId="urn:microsoft.com/office/officeart/2005/8/layout/default"/>
    <dgm:cxn modelId="{777E8FAD-B902-415D-ACF8-2FE2A6D50FB1}" type="presOf" srcId="{E58ED876-9C50-4FE6-9E2B-7111081BB427}" destId="{6FB57E7C-8F7B-4A49-98DF-D544E01EED9E}" srcOrd="0" destOrd="0" presId="urn:microsoft.com/office/officeart/2005/8/layout/default"/>
    <dgm:cxn modelId="{ABC3AA78-49EB-4DC6-A88F-49A62238D38D}" srcId="{69CA614F-F988-4F71-86A7-53234AF7A36A}" destId="{C13740AA-1FA6-452D-B4AF-6C8831F1411E}" srcOrd="9" destOrd="0" parTransId="{5A8F06DA-8E32-4F8F-A7B0-D72BDEB2B298}" sibTransId="{0ED61638-0D6A-4922-8C32-77B8B69A85D5}"/>
    <dgm:cxn modelId="{9DCF99F5-C409-430D-92C6-C3DDC3EBFFD2}" type="presParOf" srcId="{E0756688-A6BE-4707-98FE-6A7389F5E608}" destId="{510FA999-FB88-4918-AAC7-D2D1BF4DF5F2}" srcOrd="0" destOrd="0" presId="urn:microsoft.com/office/officeart/2005/8/layout/default"/>
    <dgm:cxn modelId="{6FFB9218-8C68-41CB-BC8E-4EF820284D33}" type="presParOf" srcId="{E0756688-A6BE-4707-98FE-6A7389F5E608}" destId="{3404F374-1FD3-449B-BE5B-26F4EFE604AC}" srcOrd="1" destOrd="0" presId="urn:microsoft.com/office/officeart/2005/8/layout/default"/>
    <dgm:cxn modelId="{9C5A067A-0B08-425D-9915-915F626AE759}" type="presParOf" srcId="{E0756688-A6BE-4707-98FE-6A7389F5E608}" destId="{2517720D-1FD8-462B-B3C0-F8C60CC44A55}" srcOrd="2" destOrd="0" presId="urn:microsoft.com/office/officeart/2005/8/layout/default"/>
    <dgm:cxn modelId="{64250D94-C8E5-4408-9BF6-A6F51188A54A}" type="presParOf" srcId="{E0756688-A6BE-4707-98FE-6A7389F5E608}" destId="{A444CC12-77BA-4BC2-A475-2C618DACF8AF}" srcOrd="3" destOrd="0" presId="urn:microsoft.com/office/officeart/2005/8/layout/default"/>
    <dgm:cxn modelId="{02711554-DE75-4C4C-BFC7-A0C353CE0AD5}" type="presParOf" srcId="{E0756688-A6BE-4707-98FE-6A7389F5E608}" destId="{6FB57E7C-8F7B-4A49-98DF-D544E01EED9E}" srcOrd="4" destOrd="0" presId="urn:microsoft.com/office/officeart/2005/8/layout/default"/>
    <dgm:cxn modelId="{3E901ADC-416A-47CE-BFD6-E2A4754ADD01}" type="presParOf" srcId="{E0756688-A6BE-4707-98FE-6A7389F5E608}" destId="{09D923EF-B84A-440E-B554-C534C4DCC6FC}" srcOrd="5" destOrd="0" presId="urn:microsoft.com/office/officeart/2005/8/layout/default"/>
    <dgm:cxn modelId="{85C3507E-C249-4CF1-9BF6-CF80076C6BAF}" type="presParOf" srcId="{E0756688-A6BE-4707-98FE-6A7389F5E608}" destId="{974C13F8-F196-4580-A5DF-167EB41FDAAA}" srcOrd="6" destOrd="0" presId="urn:microsoft.com/office/officeart/2005/8/layout/default"/>
    <dgm:cxn modelId="{BA1089FC-1CF7-4F94-A4B4-D909981B5A29}" type="presParOf" srcId="{E0756688-A6BE-4707-98FE-6A7389F5E608}" destId="{A6C0C9BF-A144-449B-ACCD-DD73A651BA61}" srcOrd="7" destOrd="0" presId="urn:microsoft.com/office/officeart/2005/8/layout/default"/>
    <dgm:cxn modelId="{14591B90-860B-48F2-9908-B19E76478CF4}" type="presParOf" srcId="{E0756688-A6BE-4707-98FE-6A7389F5E608}" destId="{F6169DDA-02E4-4BD4-94DC-6065A4F44EA4}" srcOrd="8" destOrd="0" presId="urn:microsoft.com/office/officeart/2005/8/layout/default"/>
    <dgm:cxn modelId="{F0D5C9A3-55D3-4582-A886-E73D2F864412}" type="presParOf" srcId="{E0756688-A6BE-4707-98FE-6A7389F5E608}" destId="{0761CBC2-AF87-4D11-BA67-253F2F55D317}" srcOrd="9" destOrd="0" presId="urn:microsoft.com/office/officeart/2005/8/layout/default"/>
    <dgm:cxn modelId="{9C083757-F3DD-4081-AE60-AB8C2427CFE7}" type="presParOf" srcId="{E0756688-A6BE-4707-98FE-6A7389F5E608}" destId="{3E1A5308-D988-446B-B25D-2AE37287F7AA}" srcOrd="10" destOrd="0" presId="urn:microsoft.com/office/officeart/2005/8/layout/default"/>
    <dgm:cxn modelId="{54A1BFA9-90EE-41DB-8935-CAA6357EF8F6}" type="presParOf" srcId="{E0756688-A6BE-4707-98FE-6A7389F5E608}" destId="{214AAF14-3762-48B9-8963-720DAA5CBB84}" srcOrd="11" destOrd="0" presId="urn:microsoft.com/office/officeart/2005/8/layout/default"/>
    <dgm:cxn modelId="{6056E429-11BF-4D5E-8F84-E2214E99538C}" type="presParOf" srcId="{E0756688-A6BE-4707-98FE-6A7389F5E608}" destId="{EE0F9CAA-5FA5-4DE1-B2BF-243B70002106}" srcOrd="12" destOrd="0" presId="urn:microsoft.com/office/officeart/2005/8/layout/default"/>
    <dgm:cxn modelId="{18F6859F-189D-4027-B541-1226FA50AD89}" type="presParOf" srcId="{E0756688-A6BE-4707-98FE-6A7389F5E608}" destId="{640FCBFF-3DFD-485A-B16C-F704285052B5}" srcOrd="13" destOrd="0" presId="urn:microsoft.com/office/officeart/2005/8/layout/default"/>
    <dgm:cxn modelId="{375B4CA0-ABA0-47FA-AA92-EE934111BDA5}" type="presParOf" srcId="{E0756688-A6BE-4707-98FE-6A7389F5E608}" destId="{C6875D97-97B5-4486-9B6A-402390833453}" srcOrd="14" destOrd="0" presId="urn:microsoft.com/office/officeart/2005/8/layout/default"/>
    <dgm:cxn modelId="{D36453BF-BC7E-4EA0-9ECB-F276DDA45585}" type="presParOf" srcId="{E0756688-A6BE-4707-98FE-6A7389F5E608}" destId="{B8360819-6C14-4AC6-823C-16681FD8A64C}" srcOrd="15" destOrd="0" presId="urn:microsoft.com/office/officeart/2005/8/layout/default"/>
    <dgm:cxn modelId="{9881A1FD-FF6F-4408-AA27-CDB2CCB2E8AA}" type="presParOf" srcId="{E0756688-A6BE-4707-98FE-6A7389F5E608}" destId="{F60D2EDD-4B85-4BD0-816C-36E09A669D51}" srcOrd="16" destOrd="0" presId="urn:microsoft.com/office/officeart/2005/8/layout/default"/>
    <dgm:cxn modelId="{5937810C-0819-49A4-B5BF-677F77DB16DC}" type="presParOf" srcId="{E0756688-A6BE-4707-98FE-6A7389F5E608}" destId="{03B1233B-B965-4C18-A84B-52D7A6DA7B09}" srcOrd="17" destOrd="0" presId="urn:microsoft.com/office/officeart/2005/8/layout/default"/>
    <dgm:cxn modelId="{BB70423F-DED1-4CF9-A7CA-C2A6EEEFF8B9}" type="presParOf" srcId="{E0756688-A6BE-4707-98FE-6A7389F5E608}" destId="{F963E54C-077C-4172-81E3-D08366913F5D}" srcOrd="18" destOrd="0" presId="urn:microsoft.com/office/officeart/2005/8/layout/default"/>
    <dgm:cxn modelId="{F55FBAFD-DCA3-4E14-9BB0-A092E0B306F0}" type="presParOf" srcId="{E0756688-A6BE-4707-98FE-6A7389F5E608}" destId="{300EE025-5476-4485-9A5E-9BF306261E78}" srcOrd="19" destOrd="0" presId="urn:microsoft.com/office/officeart/2005/8/layout/default"/>
    <dgm:cxn modelId="{537570C2-DA49-4B44-A611-7E66AA994F96}" type="presParOf" srcId="{E0756688-A6BE-4707-98FE-6A7389F5E608}" destId="{DD4FF4EB-5760-43D3-A5A7-FF3A54F7CD3D}" srcOrd="20" destOrd="0" presId="urn:microsoft.com/office/officeart/2005/8/layout/default"/>
    <dgm:cxn modelId="{A4858463-D313-4B3C-9210-B362A8BF7BB5}" type="presParOf" srcId="{E0756688-A6BE-4707-98FE-6A7389F5E608}" destId="{CBAB7190-510C-48EA-B086-A9C8E88C144A}" srcOrd="21" destOrd="0" presId="urn:microsoft.com/office/officeart/2005/8/layout/default"/>
    <dgm:cxn modelId="{41207278-77A7-40BC-931B-6B6562880717}" type="presParOf" srcId="{E0756688-A6BE-4707-98FE-6A7389F5E608}" destId="{C4E62974-768A-4FC2-B9C1-241B37E0E523}" srcOrd="22" destOrd="0" presId="urn:microsoft.com/office/officeart/2005/8/layout/default"/>
    <dgm:cxn modelId="{0E543F48-7C6B-4F08-B87E-C6165C6352B2}" type="presParOf" srcId="{E0756688-A6BE-4707-98FE-6A7389F5E608}" destId="{FF00BEB6-FE5B-4D15-AC8F-C7445517D9E0}" srcOrd="23" destOrd="0" presId="urn:microsoft.com/office/officeart/2005/8/layout/default"/>
    <dgm:cxn modelId="{56E18D13-2D58-4D5C-AED4-5601C357906B}" type="presParOf" srcId="{E0756688-A6BE-4707-98FE-6A7389F5E608}" destId="{2DD80217-6564-4B20-AA5F-9889A50BEBE9}" srcOrd="24" destOrd="0" presId="urn:microsoft.com/office/officeart/2005/8/layout/default"/>
    <dgm:cxn modelId="{9DB18243-4877-4386-B111-3E3EEA391C3C}" type="presParOf" srcId="{E0756688-A6BE-4707-98FE-6A7389F5E608}" destId="{FF8C95BB-C45E-4317-AA35-65048A907E35}" srcOrd="25" destOrd="0" presId="urn:microsoft.com/office/officeart/2005/8/layout/default"/>
    <dgm:cxn modelId="{9082725E-31E0-4FAD-8CB7-D7BE0016ADDD}" type="presParOf" srcId="{E0756688-A6BE-4707-98FE-6A7389F5E608}" destId="{69B09649-E2AB-4321-8956-6969B9599DBA}" srcOrd="26" destOrd="0" presId="urn:microsoft.com/office/officeart/2005/8/layout/default"/>
    <dgm:cxn modelId="{BD37EB31-5027-4A65-B5B0-2C349B5F0882}" type="presParOf" srcId="{E0756688-A6BE-4707-98FE-6A7389F5E608}" destId="{BD302887-CB91-47D6-8216-162510FE9DF1}" srcOrd="27" destOrd="0" presId="urn:microsoft.com/office/officeart/2005/8/layout/default"/>
    <dgm:cxn modelId="{25ECFFCC-ED23-4873-9791-F5A3877DB59B}" type="presParOf" srcId="{E0756688-A6BE-4707-98FE-6A7389F5E608}" destId="{8A541FE6-4502-4B58-B6A6-69CA71BFF8C6}" srcOrd="28" destOrd="0" presId="urn:microsoft.com/office/officeart/2005/8/layout/default"/>
    <dgm:cxn modelId="{AF7E1D2D-61AE-410E-80D6-510AFB1394C1}" type="presParOf" srcId="{E0756688-A6BE-4707-98FE-6A7389F5E608}" destId="{B647E650-F9D5-4192-BD72-05DB14A03185}" srcOrd="29" destOrd="0" presId="urn:microsoft.com/office/officeart/2005/8/layout/default"/>
    <dgm:cxn modelId="{44807852-D4E1-437F-AC2A-A33EC3B061E6}" type="presParOf" srcId="{E0756688-A6BE-4707-98FE-6A7389F5E608}" destId="{71A0EA26-2362-4792-9BAF-F26FBB1B28B6}" srcOrd="30" destOrd="0" presId="urn:microsoft.com/office/officeart/2005/8/layout/default"/>
    <dgm:cxn modelId="{DA4892F0-4E69-49DE-A26F-358A4ABFFB05}" type="presParOf" srcId="{E0756688-A6BE-4707-98FE-6A7389F5E608}" destId="{E7D5FB96-2537-4083-BBEA-908132487045}" srcOrd="31" destOrd="0" presId="urn:microsoft.com/office/officeart/2005/8/layout/default"/>
    <dgm:cxn modelId="{74D30B7E-91ED-4BB0-B162-18E84BD3DB58}" type="presParOf" srcId="{E0756688-A6BE-4707-98FE-6A7389F5E608}" destId="{EB1AF5CC-39A0-4918-ADB6-9C29FE1B0181}" srcOrd="32" destOrd="0" presId="urn:microsoft.com/office/officeart/2005/8/layout/default"/>
    <dgm:cxn modelId="{20B44353-6C8E-4FE0-A25D-ADE93E75004C}" type="presParOf" srcId="{E0756688-A6BE-4707-98FE-6A7389F5E608}" destId="{E89BA2B7-DE9B-44E7-8865-BA3ED8ADB774}" srcOrd="33" destOrd="0" presId="urn:microsoft.com/office/officeart/2005/8/layout/default"/>
    <dgm:cxn modelId="{DF3FD6BA-053B-40C2-B6DD-2EEAEE51CA3F}" type="presParOf" srcId="{E0756688-A6BE-4707-98FE-6A7389F5E608}" destId="{923FB49E-8D8D-4901-8B85-7999F61D097D}" srcOrd="34"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7DBCEA-530F-4E31-813B-46012C77E1C2}" type="doc">
      <dgm:prSet loTypeId="urn:microsoft.com/office/officeart/2005/8/layout/target3" loCatId="relationship" qsTypeId="urn:microsoft.com/office/officeart/2005/8/quickstyle/3d2" qsCatId="3D" csTypeId="urn:microsoft.com/office/officeart/2005/8/colors/accent0_2" csCatId="mainScheme" phldr="1"/>
      <dgm:spPr/>
      <dgm:t>
        <a:bodyPr/>
        <a:lstStyle/>
        <a:p>
          <a:endParaRPr lang="es-EC"/>
        </a:p>
      </dgm:t>
    </dgm:pt>
    <dgm:pt modelId="{7D52C008-E51E-4C3B-8DBB-0C668F8E8C11}">
      <dgm:prSet/>
      <dgm:spPr/>
      <dgm:t>
        <a:bodyPr/>
        <a:lstStyle/>
        <a:p>
          <a:pPr rtl="0"/>
          <a:r>
            <a:rPr lang="es-EC" b="0" dirty="0" smtClean="0">
              <a:effectLst/>
              <a:latin typeface="+mn-lt"/>
            </a:rPr>
            <a:t>Otorgar a los clientes, en virtud del pago de sus cotizaciones o aportaciones, el financiamiento para el servicio de salud y atención médica en general.</a:t>
          </a:r>
          <a:endParaRPr lang="es-EC" b="0" dirty="0">
            <a:effectLst/>
            <a:latin typeface="+mn-lt"/>
          </a:endParaRPr>
        </a:p>
      </dgm:t>
    </dgm:pt>
    <dgm:pt modelId="{EA4A32EC-09C1-418A-99FB-71B47A96F07D}" type="parTrans" cxnId="{347BCEAE-752E-4D97-9F21-BD04D2DC881D}">
      <dgm:prSet/>
      <dgm:spPr/>
      <dgm:t>
        <a:bodyPr/>
        <a:lstStyle/>
        <a:p>
          <a:endParaRPr lang="es-EC" b="0">
            <a:effectLst/>
          </a:endParaRPr>
        </a:p>
      </dgm:t>
    </dgm:pt>
    <dgm:pt modelId="{BACD1468-EA03-4199-A31E-ED4F1D4811C0}" type="sibTrans" cxnId="{347BCEAE-752E-4D97-9F21-BD04D2DC881D}">
      <dgm:prSet/>
      <dgm:spPr/>
      <dgm:t>
        <a:bodyPr/>
        <a:lstStyle/>
        <a:p>
          <a:endParaRPr lang="es-EC" b="0">
            <a:effectLst/>
          </a:endParaRPr>
        </a:p>
      </dgm:t>
    </dgm:pt>
    <dgm:pt modelId="{2F6E9EF9-DFD2-482C-9453-812EDB1385C7}" type="pres">
      <dgm:prSet presAssocID="{5D7DBCEA-530F-4E31-813B-46012C77E1C2}" presName="Name0" presStyleCnt="0">
        <dgm:presLayoutVars>
          <dgm:chMax val="7"/>
          <dgm:dir/>
          <dgm:animLvl val="lvl"/>
          <dgm:resizeHandles val="exact"/>
        </dgm:presLayoutVars>
      </dgm:prSet>
      <dgm:spPr/>
      <dgm:t>
        <a:bodyPr/>
        <a:lstStyle/>
        <a:p>
          <a:endParaRPr lang="es-EC"/>
        </a:p>
      </dgm:t>
    </dgm:pt>
    <dgm:pt modelId="{828D3D90-1D89-4AA0-8829-275D95CBE98F}" type="pres">
      <dgm:prSet presAssocID="{7D52C008-E51E-4C3B-8DBB-0C668F8E8C11}" presName="circle1" presStyleLbl="node1" presStyleIdx="0" presStyleCnt="1"/>
      <dgm:spPr/>
      <dgm:t>
        <a:bodyPr/>
        <a:lstStyle/>
        <a:p>
          <a:endParaRPr lang="es-EC"/>
        </a:p>
      </dgm:t>
    </dgm:pt>
    <dgm:pt modelId="{44A85185-4400-4A77-BD5D-6C6FCD01CC0E}" type="pres">
      <dgm:prSet presAssocID="{7D52C008-E51E-4C3B-8DBB-0C668F8E8C11}" presName="space" presStyleCnt="0"/>
      <dgm:spPr/>
      <dgm:t>
        <a:bodyPr/>
        <a:lstStyle/>
        <a:p>
          <a:endParaRPr lang="es-EC"/>
        </a:p>
      </dgm:t>
    </dgm:pt>
    <dgm:pt modelId="{8234BD49-8295-46EC-8C7C-62D1DF1D3E3E}" type="pres">
      <dgm:prSet presAssocID="{7D52C008-E51E-4C3B-8DBB-0C668F8E8C11}" presName="rect1" presStyleLbl="alignAcc1" presStyleIdx="0" presStyleCnt="1"/>
      <dgm:spPr/>
      <dgm:t>
        <a:bodyPr/>
        <a:lstStyle/>
        <a:p>
          <a:endParaRPr lang="es-EC"/>
        </a:p>
      </dgm:t>
    </dgm:pt>
    <dgm:pt modelId="{EF876BB2-9328-4AA9-9525-683C1E294FF9}" type="pres">
      <dgm:prSet presAssocID="{7D52C008-E51E-4C3B-8DBB-0C668F8E8C11}" presName="rect1ParTxNoCh" presStyleLbl="alignAcc1" presStyleIdx="0" presStyleCnt="1">
        <dgm:presLayoutVars>
          <dgm:chMax val="1"/>
          <dgm:bulletEnabled val="1"/>
        </dgm:presLayoutVars>
      </dgm:prSet>
      <dgm:spPr/>
      <dgm:t>
        <a:bodyPr/>
        <a:lstStyle/>
        <a:p>
          <a:endParaRPr lang="es-EC"/>
        </a:p>
      </dgm:t>
    </dgm:pt>
  </dgm:ptLst>
  <dgm:cxnLst>
    <dgm:cxn modelId="{347BCEAE-752E-4D97-9F21-BD04D2DC881D}" srcId="{5D7DBCEA-530F-4E31-813B-46012C77E1C2}" destId="{7D52C008-E51E-4C3B-8DBB-0C668F8E8C11}" srcOrd="0" destOrd="0" parTransId="{EA4A32EC-09C1-418A-99FB-71B47A96F07D}" sibTransId="{BACD1468-EA03-4199-A31E-ED4F1D4811C0}"/>
    <dgm:cxn modelId="{9CF7C7EB-2638-4506-B001-11DA7A239642}" type="presOf" srcId="{5D7DBCEA-530F-4E31-813B-46012C77E1C2}" destId="{2F6E9EF9-DFD2-482C-9453-812EDB1385C7}" srcOrd="0" destOrd="0" presId="urn:microsoft.com/office/officeart/2005/8/layout/target3"/>
    <dgm:cxn modelId="{041DBE8B-713A-482F-99E4-6D44E8908395}" type="presOf" srcId="{7D52C008-E51E-4C3B-8DBB-0C668F8E8C11}" destId="{8234BD49-8295-46EC-8C7C-62D1DF1D3E3E}" srcOrd="0" destOrd="0" presId="urn:microsoft.com/office/officeart/2005/8/layout/target3"/>
    <dgm:cxn modelId="{9137A17F-AA5F-4124-AB18-D9F1BEEDF3D3}" type="presOf" srcId="{7D52C008-E51E-4C3B-8DBB-0C668F8E8C11}" destId="{EF876BB2-9328-4AA9-9525-683C1E294FF9}" srcOrd="1" destOrd="0" presId="urn:microsoft.com/office/officeart/2005/8/layout/target3"/>
    <dgm:cxn modelId="{813BE2C3-B0E3-4066-BA4D-ED820901E023}" type="presParOf" srcId="{2F6E9EF9-DFD2-482C-9453-812EDB1385C7}" destId="{828D3D90-1D89-4AA0-8829-275D95CBE98F}" srcOrd="0" destOrd="0" presId="urn:microsoft.com/office/officeart/2005/8/layout/target3"/>
    <dgm:cxn modelId="{260E8567-DEE7-467A-A159-F3FED6F76217}" type="presParOf" srcId="{2F6E9EF9-DFD2-482C-9453-812EDB1385C7}" destId="{44A85185-4400-4A77-BD5D-6C6FCD01CC0E}" srcOrd="1" destOrd="0" presId="urn:microsoft.com/office/officeart/2005/8/layout/target3"/>
    <dgm:cxn modelId="{45411BD4-DF46-436B-9FB9-776B8CE01869}" type="presParOf" srcId="{2F6E9EF9-DFD2-482C-9453-812EDB1385C7}" destId="{8234BD49-8295-46EC-8C7C-62D1DF1D3E3E}" srcOrd="2" destOrd="0" presId="urn:microsoft.com/office/officeart/2005/8/layout/target3"/>
    <dgm:cxn modelId="{D6595D39-508C-4BE4-AF85-89576030CE5E}" type="presParOf" srcId="{2F6E9EF9-DFD2-482C-9453-812EDB1385C7}" destId="{EF876BB2-9328-4AA9-9525-683C1E294FF9}"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64C24B-5092-473F-9F41-267683760991}" type="doc">
      <dgm:prSet loTypeId="urn:microsoft.com/office/officeart/2005/8/layout/lProcess3" loCatId="process" qsTypeId="urn:microsoft.com/office/officeart/2005/8/quickstyle/simple5" qsCatId="simple" csTypeId="urn:microsoft.com/office/officeart/2005/8/colors/accent0_2" csCatId="mainScheme" phldr="1"/>
      <dgm:spPr/>
      <dgm:t>
        <a:bodyPr/>
        <a:lstStyle/>
        <a:p>
          <a:endParaRPr lang="es-EC"/>
        </a:p>
      </dgm:t>
    </dgm:pt>
    <dgm:pt modelId="{96C9C931-A3E3-4670-9FB1-B8C7187644BF}">
      <dgm:prSet phldrT="[Texto]"/>
      <dgm:spPr/>
      <dgm:t>
        <a:bodyPr/>
        <a:lstStyle/>
        <a:p>
          <a:r>
            <a:rPr lang="es-EC" b="1" dirty="0" smtClean="0"/>
            <a:t>La previsión ante la probabilidad  del riesgo de salud</a:t>
          </a:r>
          <a:endParaRPr lang="es-EC" b="1" dirty="0"/>
        </a:p>
      </dgm:t>
    </dgm:pt>
    <dgm:pt modelId="{413FD19A-E010-4F42-B420-AC5F0CBE9E9A}" type="parTrans" cxnId="{CB4BD9B7-4C24-46CE-9C93-579621291906}">
      <dgm:prSet/>
      <dgm:spPr/>
      <dgm:t>
        <a:bodyPr/>
        <a:lstStyle/>
        <a:p>
          <a:endParaRPr lang="es-EC"/>
        </a:p>
      </dgm:t>
    </dgm:pt>
    <dgm:pt modelId="{365250AC-A84E-409A-A6DC-A30124444CCE}" type="sibTrans" cxnId="{CB4BD9B7-4C24-46CE-9C93-579621291906}">
      <dgm:prSet/>
      <dgm:spPr/>
      <dgm:t>
        <a:bodyPr/>
        <a:lstStyle/>
        <a:p>
          <a:endParaRPr lang="es-EC"/>
        </a:p>
      </dgm:t>
    </dgm:pt>
    <dgm:pt modelId="{7710F860-0310-4F2D-8B81-ACAC6A1B22D2}">
      <dgm:prSet phldrT="[Texto]"/>
      <dgm:spPr/>
      <dgm:t>
        <a:bodyPr/>
        <a:lstStyle/>
        <a:p>
          <a:r>
            <a:rPr lang="es-EC" dirty="0" smtClean="0"/>
            <a:t>Hechos imprevistos e independientes de la voluntad de personas relacionados con su salud</a:t>
          </a:r>
          <a:endParaRPr lang="es-EC" dirty="0"/>
        </a:p>
      </dgm:t>
    </dgm:pt>
    <dgm:pt modelId="{6D2D81C8-71DF-41E6-AE28-2092697BE64C}" type="parTrans" cxnId="{817E3FD5-4FC2-42B1-9F44-5F12D6A346E9}">
      <dgm:prSet/>
      <dgm:spPr/>
      <dgm:t>
        <a:bodyPr/>
        <a:lstStyle/>
        <a:p>
          <a:endParaRPr lang="es-EC"/>
        </a:p>
      </dgm:t>
    </dgm:pt>
    <dgm:pt modelId="{D33B877C-B45D-485F-BEBD-0E21F2B0BD83}" type="sibTrans" cxnId="{817E3FD5-4FC2-42B1-9F44-5F12D6A346E9}">
      <dgm:prSet/>
      <dgm:spPr/>
      <dgm:t>
        <a:bodyPr/>
        <a:lstStyle/>
        <a:p>
          <a:endParaRPr lang="es-EC"/>
        </a:p>
      </dgm:t>
    </dgm:pt>
    <dgm:pt modelId="{D414441A-A876-4126-BBE0-BF7D41DC9AFC}" type="pres">
      <dgm:prSet presAssocID="{B164C24B-5092-473F-9F41-267683760991}" presName="Name0" presStyleCnt="0">
        <dgm:presLayoutVars>
          <dgm:chPref val="3"/>
          <dgm:dir/>
          <dgm:animLvl val="lvl"/>
          <dgm:resizeHandles/>
        </dgm:presLayoutVars>
      </dgm:prSet>
      <dgm:spPr/>
      <dgm:t>
        <a:bodyPr/>
        <a:lstStyle/>
        <a:p>
          <a:endParaRPr lang="es-ES"/>
        </a:p>
      </dgm:t>
    </dgm:pt>
    <dgm:pt modelId="{2545A5BC-807F-4CA7-80B7-B22E2FCB1057}" type="pres">
      <dgm:prSet presAssocID="{96C9C931-A3E3-4670-9FB1-B8C7187644BF}" presName="horFlow" presStyleCnt="0"/>
      <dgm:spPr/>
    </dgm:pt>
    <dgm:pt modelId="{5D03AA7B-68E4-430B-AABE-2231D7B48B09}" type="pres">
      <dgm:prSet presAssocID="{96C9C931-A3E3-4670-9FB1-B8C7187644BF}" presName="bigChev" presStyleLbl="node1" presStyleIdx="0" presStyleCnt="1"/>
      <dgm:spPr/>
      <dgm:t>
        <a:bodyPr/>
        <a:lstStyle/>
        <a:p>
          <a:endParaRPr lang="es-EC"/>
        </a:p>
      </dgm:t>
    </dgm:pt>
    <dgm:pt modelId="{FF90346D-A113-4618-8002-00137E75B4EB}" type="pres">
      <dgm:prSet presAssocID="{6D2D81C8-71DF-41E6-AE28-2092697BE64C}" presName="parTrans" presStyleCnt="0"/>
      <dgm:spPr/>
    </dgm:pt>
    <dgm:pt modelId="{FD3A7343-9355-46B8-BEF1-1198DEEEA54F}" type="pres">
      <dgm:prSet presAssocID="{7710F860-0310-4F2D-8B81-ACAC6A1B22D2}" presName="node" presStyleLbl="alignAccFollowNode1" presStyleIdx="0" presStyleCnt="1">
        <dgm:presLayoutVars>
          <dgm:bulletEnabled val="1"/>
        </dgm:presLayoutVars>
      </dgm:prSet>
      <dgm:spPr/>
      <dgm:t>
        <a:bodyPr/>
        <a:lstStyle/>
        <a:p>
          <a:endParaRPr lang="es-EC"/>
        </a:p>
      </dgm:t>
    </dgm:pt>
  </dgm:ptLst>
  <dgm:cxnLst>
    <dgm:cxn modelId="{23E80577-43F6-43F4-B824-A1B1B248E5AA}" type="presOf" srcId="{B164C24B-5092-473F-9F41-267683760991}" destId="{D414441A-A876-4126-BBE0-BF7D41DC9AFC}" srcOrd="0" destOrd="0" presId="urn:microsoft.com/office/officeart/2005/8/layout/lProcess3"/>
    <dgm:cxn modelId="{CB4BD9B7-4C24-46CE-9C93-579621291906}" srcId="{B164C24B-5092-473F-9F41-267683760991}" destId="{96C9C931-A3E3-4670-9FB1-B8C7187644BF}" srcOrd="0" destOrd="0" parTransId="{413FD19A-E010-4F42-B420-AC5F0CBE9E9A}" sibTransId="{365250AC-A84E-409A-A6DC-A30124444CCE}"/>
    <dgm:cxn modelId="{5D161118-CDDB-4C28-93EE-E17D133743DD}" type="presOf" srcId="{96C9C931-A3E3-4670-9FB1-B8C7187644BF}" destId="{5D03AA7B-68E4-430B-AABE-2231D7B48B09}" srcOrd="0" destOrd="0" presId="urn:microsoft.com/office/officeart/2005/8/layout/lProcess3"/>
    <dgm:cxn modelId="{BD23C0E0-E109-4BA7-BFBF-3B11B4B7F1B4}" type="presOf" srcId="{7710F860-0310-4F2D-8B81-ACAC6A1B22D2}" destId="{FD3A7343-9355-46B8-BEF1-1198DEEEA54F}" srcOrd="0" destOrd="0" presId="urn:microsoft.com/office/officeart/2005/8/layout/lProcess3"/>
    <dgm:cxn modelId="{817E3FD5-4FC2-42B1-9F44-5F12D6A346E9}" srcId="{96C9C931-A3E3-4670-9FB1-B8C7187644BF}" destId="{7710F860-0310-4F2D-8B81-ACAC6A1B22D2}" srcOrd="0" destOrd="0" parTransId="{6D2D81C8-71DF-41E6-AE28-2092697BE64C}" sibTransId="{D33B877C-B45D-485F-BEBD-0E21F2B0BD83}"/>
    <dgm:cxn modelId="{40467D46-9E3D-4F4B-AA0C-77EFE8D5C67A}" type="presParOf" srcId="{D414441A-A876-4126-BBE0-BF7D41DC9AFC}" destId="{2545A5BC-807F-4CA7-80B7-B22E2FCB1057}" srcOrd="0" destOrd="0" presId="urn:microsoft.com/office/officeart/2005/8/layout/lProcess3"/>
    <dgm:cxn modelId="{2F161C44-11D4-457E-AB81-92CA55E42959}" type="presParOf" srcId="{2545A5BC-807F-4CA7-80B7-B22E2FCB1057}" destId="{5D03AA7B-68E4-430B-AABE-2231D7B48B09}" srcOrd="0" destOrd="0" presId="urn:microsoft.com/office/officeart/2005/8/layout/lProcess3"/>
    <dgm:cxn modelId="{5721B092-1C28-4101-A1B8-CF7B1F8FB347}" type="presParOf" srcId="{2545A5BC-807F-4CA7-80B7-B22E2FCB1057}" destId="{FF90346D-A113-4618-8002-00137E75B4EB}" srcOrd="1" destOrd="0" presId="urn:microsoft.com/office/officeart/2005/8/layout/lProcess3"/>
    <dgm:cxn modelId="{39C33960-5A42-46BE-A246-1FCC92F26D58}" type="presParOf" srcId="{2545A5BC-807F-4CA7-80B7-B22E2FCB1057}" destId="{FD3A7343-9355-46B8-BEF1-1198DEEEA54F}" srcOrd="2"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828C4F-AF91-448C-8F7F-80EC204CACAB}" type="doc">
      <dgm:prSet loTypeId="urn:microsoft.com/office/officeart/2005/8/layout/cycle8" loCatId="cycle" qsTypeId="urn:microsoft.com/office/officeart/2005/8/quickstyle/simple5" qsCatId="simple" csTypeId="urn:microsoft.com/office/officeart/2005/8/colors/accent0_2" csCatId="mainScheme" phldr="1"/>
      <dgm:spPr/>
      <dgm:t>
        <a:bodyPr/>
        <a:lstStyle/>
        <a:p>
          <a:endParaRPr lang="es-EC"/>
        </a:p>
      </dgm:t>
    </dgm:pt>
    <dgm:pt modelId="{7B7BD22D-2EA9-450E-BB9D-B39725F28423}">
      <dgm:prSet phldrT="[Texto]"/>
      <dgm:spPr/>
      <dgm:t>
        <a:bodyPr/>
        <a:lstStyle/>
        <a:p>
          <a:r>
            <a:rPr lang="es-EC" b="1" dirty="0" smtClean="0"/>
            <a:t>900 mil afiliados</a:t>
          </a:r>
          <a:endParaRPr lang="es-EC" b="1" dirty="0"/>
        </a:p>
      </dgm:t>
    </dgm:pt>
    <dgm:pt modelId="{111D889E-4596-4024-9B9E-520A682B9CC7}" type="parTrans" cxnId="{44C56830-DD07-4227-B467-7C76795ADF05}">
      <dgm:prSet/>
      <dgm:spPr/>
      <dgm:t>
        <a:bodyPr/>
        <a:lstStyle/>
        <a:p>
          <a:endParaRPr lang="es-EC" b="1"/>
        </a:p>
      </dgm:t>
    </dgm:pt>
    <dgm:pt modelId="{E90C72DD-B1B8-4D73-8FF3-7B32383B7005}" type="sibTrans" cxnId="{44C56830-DD07-4227-B467-7C76795ADF05}">
      <dgm:prSet/>
      <dgm:spPr/>
      <dgm:t>
        <a:bodyPr/>
        <a:lstStyle/>
        <a:p>
          <a:endParaRPr lang="es-EC" b="1"/>
        </a:p>
      </dgm:t>
    </dgm:pt>
    <dgm:pt modelId="{83B60DDC-01DB-411E-AAD0-5FB9A7E218EF}" type="pres">
      <dgm:prSet presAssocID="{84828C4F-AF91-448C-8F7F-80EC204CACAB}" presName="compositeShape" presStyleCnt="0">
        <dgm:presLayoutVars>
          <dgm:chMax val="7"/>
          <dgm:dir/>
          <dgm:resizeHandles val="exact"/>
        </dgm:presLayoutVars>
      </dgm:prSet>
      <dgm:spPr/>
      <dgm:t>
        <a:bodyPr/>
        <a:lstStyle/>
        <a:p>
          <a:endParaRPr lang="es-ES"/>
        </a:p>
      </dgm:t>
    </dgm:pt>
    <dgm:pt modelId="{36336FA4-4E0B-48C1-8717-57E9BA760F67}" type="pres">
      <dgm:prSet presAssocID="{84828C4F-AF91-448C-8F7F-80EC204CACAB}" presName="wedge1" presStyleLbl="node1" presStyleIdx="0" presStyleCnt="1"/>
      <dgm:spPr/>
      <dgm:t>
        <a:bodyPr/>
        <a:lstStyle/>
        <a:p>
          <a:endParaRPr lang="es-ES"/>
        </a:p>
      </dgm:t>
    </dgm:pt>
    <dgm:pt modelId="{016053C7-8CB4-45D4-A668-563F96B09F79}" type="pres">
      <dgm:prSet presAssocID="{84828C4F-AF91-448C-8F7F-80EC204CACAB}" presName="dummy1a" presStyleCnt="0"/>
      <dgm:spPr/>
    </dgm:pt>
    <dgm:pt modelId="{947589C1-1FD6-4D87-B4EA-47D884DF045A}" type="pres">
      <dgm:prSet presAssocID="{84828C4F-AF91-448C-8F7F-80EC204CACAB}" presName="dummy1b" presStyleCnt="0"/>
      <dgm:spPr/>
    </dgm:pt>
    <dgm:pt modelId="{1824E8B3-6427-43E2-8B21-8A77DAB16F86}" type="pres">
      <dgm:prSet presAssocID="{84828C4F-AF91-448C-8F7F-80EC204CACAB}" presName="wedge1Tx" presStyleLbl="node1" presStyleIdx="0" presStyleCnt="1">
        <dgm:presLayoutVars>
          <dgm:chMax val="0"/>
          <dgm:chPref val="0"/>
          <dgm:bulletEnabled val="1"/>
        </dgm:presLayoutVars>
      </dgm:prSet>
      <dgm:spPr/>
      <dgm:t>
        <a:bodyPr/>
        <a:lstStyle/>
        <a:p>
          <a:endParaRPr lang="es-ES"/>
        </a:p>
      </dgm:t>
    </dgm:pt>
    <dgm:pt modelId="{4417196A-BA90-4659-90CE-E53A12BC18CD}" type="pres">
      <dgm:prSet presAssocID="{E90C72DD-B1B8-4D73-8FF3-7B32383B7005}" presName="arrowWedge1single" presStyleLbl="fgSibTrans2D1" presStyleIdx="0" presStyleCnt="1"/>
      <dgm:spPr/>
    </dgm:pt>
  </dgm:ptLst>
  <dgm:cxnLst>
    <dgm:cxn modelId="{92C9A34C-0261-4C2B-9EF4-8C88A5E90625}" type="presOf" srcId="{7B7BD22D-2EA9-450E-BB9D-B39725F28423}" destId="{36336FA4-4E0B-48C1-8717-57E9BA760F67}" srcOrd="0" destOrd="0" presId="urn:microsoft.com/office/officeart/2005/8/layout/cycle8"/>
    <dgm:cxn modelId="{44C56830-DD07-4227-B467-7C76795ADF05}" srcId="{84828C4F-AF91-448C-8F7F-80EC204CACAB}" destId="{7B7BD22D-2EA9-450E-BB9D-B39725F28423}" srcOrd="0" destOrd="0" parTransId="{111D889E-4596-4024-9B9E-520A682B9CC7}" sibTransId="{E90C72DD-B1B8-4D73-8FF3-7B32383B7005}"/>
    <dgm:cxn modelId="{C45E900F-C84F-4587-910C-AB319CEE282B}" type="presOf" srcId="{84828C4F-AF91-448C-8F7F-80EC204CACAB}" destId="{83B60DDC-01DB-411E-AAD0-5FB9A7E218EF}" srcOrd="0" destOrd="0" presId="urn:microsoft.com/office/officeart/2005/8/layout/cycle8"/>
    <dgm:cxn modelId="{EBC29168-4736-4491-839D-B6F7A3BDB973}" type="presOf" srcId="{7B7BD22D-2EA9-450E-BB9D-B39725F28423}" destId="{1824E8B3-6427-43E2-8B21-8A77DAB16F86}" srcOrd="1" destOrd="0" presId="urn:microsoft.com/office/officeart/2005/8/layout/cycle8"/>
    <dgm:cxn modelId="{95979D36-19BD-4919-93BF-8AFD678F161B}" type="presParOf" srcId="{83B60DDC-01DB-411E-AAD0-5FB9A7E218EF}" destId="{36336FA4-4E0B-48C1-8717-57E9BA760F67}" srcOrd="0" destOrd="0" presId="urn:microsoft.com/office/officeart/2005/8/layout/cycle8"/>
    <dgm:cxn modelId="{E1000F05-709C-466F-91AA-D35A8B86AF5D}" type="presParOf" srcId="{83B60DDC-01DB-411E-AAD0-5FB9A7E218EF}" destId="{016053C7-8CB4-45D4-A668-563F96B09F79}" srcOrd="1" destOrd="0" presId="urn:microsoft.com/office/officeart/2005/8/layout/cycle8"/>
    <dgm:cxn modelId="{426723A3-B70F-4669-A75A-8CCD95347BB1}" type="presParOf" srcId="{83B60DDC-01DB-411E-AAD0-5FB9A7E218EF}" destId="{947589C1-1FD6-4D87-B4EA-47D884DF045A}" srcOrd="2" destOrd="0" presId="urn:microsoft.com/office/officeart/2005/8/layout/cycle8"/>
    <dgm:cxn modelId="{BBE083D4-B831-4D47-83E6-091FB64A7C20}" type="presParOf" srcId="{83B60DDC-01DB-411E-AAD0-5FB9A7E218EF}" destId="{1824E8B3-6427-43E2-8B21-8A77DAB16F86}" srcOrd="3" destOrd="0" presId="urn:microsoft.com/office/officeart/2005/8/layout/cycle8"/>
    <dgm:cxn modelId="{5BF54ED2-8E00-4A1B-909E-66C2327C873D}" type="presParOf" srcId="{83B60DDC-01DB-411E-AAD0-5FB9A7E218EF}" destId="{4417196A-BA90-4659-90CE-E53A12BC18CD}" srcOrd="4" destOrd="0" presId="urn:microsoft.com/office/officeart/2005/8/layout/cycle8"/>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89CA552-F89B-4362-B1A6-5750336770A0}" type="doc">
      <dgm:prSet loTypeId="urn:microsoft.com/office/officeart/2008/layout/HalfCircleOrganizationChart" loCatId="hierarchy" qsTypeId="urn:microsoft.com/office/officeart/2005/8/quickstyle/3d3" qsCatId="3D" csTypeId="urn:microsoft.com/office/officeart/2005/8/colors/accent0_2" csCatId="mainScheme" phldr="1"/>
      <dgm:spPr/>
      <dgm:t>
        <a:bodyPr/>
        <a:lstStyle/>
        <a:p>
          <a:endParaRPr lang="es-EC"/>
        </a:p>
      </dgm:t>
    </dgm:pt>
    <dgm:pt modelId="{17E053A8-4D9D-404A-BE8B-AD8A1A7420E7}">
      <dgm:prSet custT="1"/>
      <dgm:spPr/>
      <dgm:t>
        <a:bodyPr/>
        <a:lstStyle/>
        <a:p>
          <a:pPr rtl="0"/>
          <a:r>
            <a:rPr lang="es-EC" sz="5000" dirty="0" smtClean="0"/>
            <a:t>NUEVA LEY DE SALUD PREPAGADA</a:t>
          </a:r>
        </a:p>
      </dgm:t>
    </dgm:pt>
    <dgm:pt modelId="{BF1ACAD1-7784-4202-B7C5-48BC207F0998}" type="parTrans" cxnId="{F7EB5848-5FA6-499B-A6DC-E841DAD35A3A}">
      <dgm:prSet/>
      <dgm:spPr/>
      <dgm:t>
        <a:bodyPr/>
        <a:lstStyle/>
        <a:p>
          <a:endParaRPr lang="es-EC"/>
        </a:p>
      </dgm:t>
    </dgm:pt>
    <dgm:pt modelId="{EA4BFA36-A1CB-421F-8476-1557AC116B23}" type="sibTrans" cxnId="{F7EB5848-5FA6-499B-A6DC-E841DAD35A3A}">
      <dgm:prSet/>
      <dgm:spPr/>
      <dgm:t>
        <a:bodyPr/>
        <a:lstStyle/>
        <a:p>
          <a:endParaRPr lang="es-EC"/>
        </a:p>
      </dgm:t>
    </dgm:pt>
    <dgm:pt modelId="{73CE25C1-DAF3-4691-A787-FF12B4E7B3B5}" type="pres">
      <dgm:prSet presAssocID="{689CA552-F89B-4362-B1A6-5750336770A0}" presName="Name0" presStyleCnt="0">
        <dgm:presLayoutVars>
          <dgm:orgChart val="1"/>
          <dgm:chPref val="1"/>
          <dgm:dir/>
          <dgm:animOne val="branch"/>
          <dgm:animLvl val="lvl"/>
          <dgm:resizeHandles/>
        </dgm:presLayoutVars>
      </dgm:prSet>
      <dgm:spPr/>
      <dgm:t>
        <a:bodyPr/>
        <a:lstStyle/>
        <a:p>
          <a:endParaRPr lang="es-EC"/>
        </a:p>
      </dgm:t>
    </dgm:pt>
    <dgm:pt modelId="{D1D6FDC2-080C-4701-A83F-DE6EC56CA122}" type="pres">
      <dgm:prSet presAssocID="{17E053A8-4D9D-404A-BE8B-AD8A1A7420E7}" presName="hierRoot1" presStyleCnt="0">
        <dgm:presLayoutVars>
          <dgm:hierBranch val="init"/>
        </dgm:presLayoutVars>
      </dgm:prSet>
      <dgm:spPr/>
    </dgm:pt>
    <dgm:pt modelId="{0D640436-EBCA-4BED-AE27-AD1E6938E8DD}" type="pres">
      <dgm:prSet presAssocID="{17E053A8-4D9D-404A-BE8B-AD8A1A7420E7}" presName="rootComposite1" presStyleCnt="0"/>
      <dgm:spPr/>
    </dgm:pt>
    <dgm:pt modelId="{546BD923-EB87-4728-96C1-47F1EB8EEBB6}" type="pres">
      <dgm:prSet presAssocID="{17E053A8-4D9D-404A-BE8B-AD8A1A7420E7}" presName="rootText1" presStyleLbl="alignAcc1" presStyleIdx="0" presStyleCnt="0">
        <dgm:presLayoutVars>
          <dgm:chPref val="3"/>
        </dgm:presLayoutVars>
      </dgm:prSet>
      <dgm:spPr/>
      <dgm:t>
        <a:bodyPr/>
        <a:lstStyle/>
        <a:p>
          <a:endParaRPr lang="es-EC"/>
        </a:p>
      </dgm:t>
    </dgm:pt>
    <dgm:pt modelId="{A1A00454-1B87-4611-AAED-5079CFDC9651}" type="pres">
      <dgm:prSet presAssocID="{17E053A8-4D9D-404A-BE8B-AD8A1A7420E7}" presName="topArc1" presStyleLbl="parChTrans1D1" presStyleIdx="0" presStyleCnt="2"/>
      <dgm:spPr/>
    </dgm:pt>
    <dgm:pt modelId="{F55D7822-4C20-4203-8736-BF4464392618}" type="pres">
      <dgm:prSet presAssocID="{17E053A8-4D9D-404A-BE8B-AD8A1A7420E7}" presName="bottomArc1" presStyleLbl="parChTrans1D1" presStyleIdx="1" presStyleCnt="2"/>
      <dgm:spPr/>
    </dgm:pt>
    <dgm:pt modelId="{A6026486-93C4-445A-9114-D78BD2082E00}" type="pres">
      <dgm:prSet presAssocID="{17E053A8-4D9D-404A-BE8B-AD8A1A7420E7}" presName="topConnNode1" presStyleLbl="node1" presStyleIdx="0" presStyleCnt="0"/>
      <dgm:spPr/>
      <dgm:t>
        <a:bodyPr/>
        <a:lstStyle/>
        <a:p>
          <a:endParaRPr lang="es-EC"/>
        </a:p>
      </dgm:t>
    </dgm:pt>
    <dgm:pt modelId="{241311BA-3BD3-4ADE-B98D-F70C67DB0626}" type="pres">
      <dgm:prSet presAssocID="{17E053A8-4D9D-404A-BE8B-AD8A1A7420E7}" presName="hierChild2" presStyleCnt="0"/>
      <dgm:spPr/>
    </dgm:pt>
    <dgm:pt modelId="{A9739315-ABDB-4468-BA71-1ABD07948EF5}" type="pres">
      <dgm:prSet presAssocID="{17E053A8-4D9D-404A-BE8B-AD8A1A7420E7}" presName="hierChild3" presStyleCnt="0"/>
      <dgm:spPr/>
    </dgm:pt>
  </dgm:ptLst>
  <dgm:cxnLst>
    <dgm:cxn modelId="{B43CB31E-221D-40C9-9B01-37E25E2CB3CF}" type="presOf" srcId="{17E053A8-4D9D-404A-BE8B-AD8A1A7420E7}" destId="{546BD923-EB87-4728-96C1-47F1EB8EEBB6}" srcOrd="0" destOrd="0" presId="urn:microsoft.com/office/officeart/2008/layout/HalfCircleOrganizationChart"/>
    <dgm:cxn modelId="{F7EB5848-5FA6-499B-A6DC-E841DAD35A3A}" srcId="{689CA552-F89B-4362-B1A6-5750336770A0}" destId="{17E053A8-4D9D-404A-BE8B-AD8A1A7420E7}" srcOrd="0" destOrd="0" parTransId="{BF1ACAD1-7784-4202-B7C5-48BC207F0998}" sibTransId="{EA4BFA36-A1CB-421F-8476-1557AC116B23}"/>
    <dgm:cxn modelId="{DD7811D4-0AE9-4376-B14A-7B9818CFD0BA}" type="presOf" srcId="{689CA552-F89B-4362-B1A6-5750336770A0}" destId="{73CE25C1-DAF3-4691-A787-FF12B4E7B3B5}" srcOrd="0" destOrd="0" presId="urn:microsoft.com/office/officeart/2008/layout/HalfCircleOrganizationChart"/>
    <dgm:cxn modelId="{4AABDE82-E75F-4065-93C0-6ECB18A1CA8C}" type="presOf" srcId="{17E053A8-4D9D-404A-BE8B-AD8A1A7420E7}" destId="{A6026486-93C4-445A-9114-D78BD2082E00}" srcOrd="1" destOrd="0" presId="urn:microsoft.com/office/officeart/2008/layout/HalfCircleOrganizationChart"/>
    <dgm:cxn modelId="{C332A7A0-C43B-4F81-8473-2199C4BCFE41}" type="presParOf" srcId="{73CE25C1-DAF3-4691-A787-FF12B4E7B3B5}" destId="{D1D6FDC2-080C-4701-A83F-DE6EC56CA122}" srcOrd="0" destOrd="0" presId="urn:microsoft.com/office/officeart/2008/layout/HalfCircleOrganizationChart"/>
    <dgm:cxn modelId="{A5F9F72D-031D-4D57-B7BB-7956107C31D7}" type="presParOf" srcId="{D1D6FDC2-080C-4701-A83F-DE6EC56CA122}" destId="{0D640436-EBCA-4BED-AE27-AD1E6938E8DD}" srcOrd="0" destOrd="0" presId="urn:microsoft.com/office/officeart/2008/layout/HalfCircleOrganizationChart"/>
    <dgm:cxn modelId="{33EFE790-E3CF-4BB7-9D7E-9FC2E15A7E2C}" type="presParOf" srcId="{0D640436-EBCA-4BED-AE27-AD1E6938E8DD}" destId="{546BD923-EB87-4728-96C1-47F1EB8EEBB6}" srcOrd="0" destOrd="0" presId="urn:microsoft.com/office/officeart/2008/layout/HalfCircleOrganizationChart"/>
    <dgm:cxn modelId="{2FD56A16-4BA2-4BF0-AAB2-9CCF0B47E1AC}" type="presParOf" srcId="{0D640436-EBCA-4BED-AE27-AD1E6938E8DD}" destId="{A1A00454-1B87-4611-AAED-5079CFDC9651}" srcOrd="1" destOrd="0" presId="urn:microsoft.com/office/officeart/2008/layout/HalfCircleOrganizationChart"/>
    <dgm:cxn modelId="{97D01659-FF82-48A6-9B7A-73006F92E0C2}" type="presParOf" srcId="{0D640436-EBCA-4BED-AE27-AD1E6938E8DD}" destId="{F55D7822-4C20-4203-8736-BF4464392618}" srcOrd="2" destOrd="0" presId="urn:microsoft.com/office/officeart/2008/layout/HalfCircleOrganizationChart"/>
    <dgm:cxn modelId="{6F490FE4-C353-46B0-9E79-533E1031CFDD}" type="presParOf" srcId="{0D640436-EBCA-4BED-AE27-AD1E6938E8DD}" destId="{A6026486-93C4-445A-9114-D78BD2082E00}" srcOrd="3" destOrd="0" presId="urn:microsoft.com/office/officeart/2008/layout/HalfCircleOrganizationChart"/>
    <dgm:cxn modelId="{5EC67063-EF57-4E04-B65B-20CE34AC67FC}" type="presParOf" srcId="{D1D6FDC2-080C-4701-A83F-DE6EC56CA122}" destId="{241311BA-3BD3-4ADE-B98D-F70C67DB0626}" srcOrd="1" destOrd="0" presId="urn:microsoft.com/office/officeart/2008/layout/HalfCircleOrganizationChart"/>
    <dgm:cxn modelId="{CCC8E1DB-401C-4C85-ACFF-1AF03F29AD61}" type="presParOf" srcId="{D1D6FDC2-080C-4701-A83F-DE6EC56CA122}" destId="{A9739315-ABDB-4468-BA71-1ABD07948EF5}" srcOrd="2" destOrd="0" presId="urn:microsoft.com/office/officeart/2008/layout/HalfCircle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801A1F-5028-4AAD-BF77-AA9A54F26A3C}" type="doc">
      <dgm:prSet loTypeId="urn:microsoft.com/office/officeart/2005/8/layout/default" loCatId="list" qsTypeId="urn:microsoft.com/office/officeart/2005/8/quickstyle/simple5" qsCatId="simple" csTypeId="urn:microsoft.com/office/officeart/2005/8/colors/accent0_2" csCatId="mainScheme" phldr="1"/>
      <dgm:spPr/>
      <dgm:t>
        <a:bodyPr/>
        <a:lstStyle/>
        <a:p>
          <a:endParaRPr lang="es-EC"/>
        </a:p>
      </dgm:t>
    </dgm:pt>
    <dgm:pt modelId="{079680E1-1291-4639-87D2-CCA2F4363F04}">
      <dgm:prSet phldrT="[Texto]"/>
      <dgm:spPr/>
      <dgm:t>
        <a:bodyPr/>
        <a:lstStyle/>
        <a:p>
          <a:r>
            <a:rPr lang="es-EC" dirty="0" smtClean="0"/>
            <a:t>Normar la constitución y funcionamiento de las compañías que financien servicios de atención integral de salud </a:t>
          </a:r>
          <a:r>
            <a:rPr lang="es-EC" dirty="0" err="1" smtClean="0"/>
            <a:t>prepagada</a:t>
          </a:r>
          <a:r>
            <a:rPr lang="es-EC" dirty="0" smtClean="0"/>
            <a:t>.  </a:t>
          </a:r>
        </a:p>
        <a:p>
          <a:r>
            <a:rPr lang="es-EC" dirty="0" smtClean="0"/>
            <a:t>Las compañías formarán parte del </a:t>
          </a:r>
          <a:r>
            <a:rPr lang="es-EC" b="1" dirty="0" smtClean="0"/>
            <a:t>Sistema Nacional de Salud</a:t>
          </a:r>
          <a:r>
            <a:rPr lang="es-EC" dirty="0" smtClean="0"/>
            <a:t>, a cuyas políticas públicas estarán sometidas obligatoriamente.</a:t>
          </a:r>
          <a:endParaRPr lang="es-EC" dirty="0"/>
        </a:p>
      </dgm:t>
    </dgm:pt>
    <dgm:pt modelId="{454C28C0-529B-41C8-947A-60140C3CAA75}" type="parTrans" cxnId="{378182A8-0645-4B6E-B0D2-AD40EBF6DC50}">
      <dgm:prSet/>
      <dgm:spPr/>
      <dgm:t>
        <a:bodyPr/>
        <a:lstStyle/>
        <a:p>
          <a:endParaRPr lang="es-EC"/>
        </a:p>
      </dgm:t>
    </dgm:pt>
    <dgm:pt modelId="{99E6B31E-9DF0-40C2-8D30-0EC4EC27948C}" type="sibTrans" cxnId="{378182A8-0645-4B6E-B0D2-AD40EBF6DC50}">
      <dgm:prSet/>
      <dgm:spPr/>
      <dgm:t>
        <a:bodyPr/>
        <a:lstStyle/>
        <a:p>
          <a:endParaRPr lang="es-EC"/>
        </a:p>
      </dgm:t>
    </dgm:pt>
    <dgm:pt modelId="{D5F941D0-1B27-4538-AB71-2934FD017591}" type="pres">
      <dgm:prSet presAssocID="{4F801A1F-5028-4AAD-BF77-AA9A54F26A3C}" presName="diagram" presStyleCnt="0">
        <dgm:presLayoutVars>
          <dgm:dir/>
          <dgm:resizeHandles val="exact"/>
        </dgm:presLayoutVars>
      </dgm:prSet>
      <dgm:spPr/>
      <dgm:t>
        <a:bodyPr/>
        <a:lstStyle/>
        <a:p>
          <a:endParaRPr lang="es-ES"/>
        </a:p>
      </dgm:t>
    </dgm:pt>
    <dgm:pt modelId="{FADB5459-79D6-4911-BFE6-45BC0787BE63}" type="pres">
      <dgm:prSet presAssocID="{079680E1-1291-4639-87D2-CCA2F4363F04}" presName="node" presStyleLbl="node1" presStyleIdx="0" presStyleCnt="1" custLinFactNeighborX="41631" custLinFactNeighborY="-4050">
        <dgm:presLayoutVars>
          <dgm:bulletEnabled val="1"/>
        </dgm:presLayoutVars>
      </dgm:prSet>
      <dgm:spPr/>
      <dgm:t>
        <a:bodyPr/>
        <a:lstStyle/>
        <a:p>
          <a:endParaRPr lang="es-EC"/>
        </a:p>
      </dgm:t>
    </dgm:pt>
  </dgm:ptLst>
  <dgm:cxnLst>
    <dgm:cxn modelId="{378182A8-0645-4B6E-B0D2-AD40EBF6DC50}" srcId="{4F801A1F-5028-4AAD-BF77-AA9A54F26A3C}" destId="{079680E1-1291-4639-87D2-CCA2F4363F04}" srcOrd="0" destOrd="0" parTransId="{454C28C0-529B-41C8-947A-60140C3CAA75}" sibTransId="{99E6B31E-9DF0-40C2-8D30-0EC4EC27948C}"/>
    <dgm:cxn modelId="{DD5DB572-1C52-4054-BAE5-022383BA9336}" type="presOf" srcId="{4F801A1F-5028-4AAD-BF77-AA9A54F26A3C}" destId="{D5F941D0-1B27-4538-AB71-2934FD017591}" srcOrd="0" destOrd="0" presId="urn:microsoft.com/office/officeart/2005/8/layout/default"/>
    <dgm:cxn modelId="{BF08CD94-EA92-4D4B-A159-E0FF44474085}" type="presOf" srcId="{079680E1-1291-4639-87D2-CCA2F4363F04}" destId="{FADB5459-79D6-4911-BFE6-45BC0787BE63}" srcOrd="0" destOrd="0" presId="urn:microsoft.com/office/officeart/2005/8/layout/default"/>
    <dgm:cxn modelId="{4D83CF06-549F-4BE6-878B-47E3162004E6}" type="presParOf" srcId="{D5F941D0-1B27-4538-AB71-2934FD017591}" destId="{FADB5459-79D6-4911-BFE6-45BC0787BE63}"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36A475B-7A35-45FB-A84A-3FE22D1F1AD0}" type="doc">
      <dgm:prSet loTypeId="urn:microsoft.com/office/officeart/2005/8/layout/process4" loCatId="process" qsTypeId="urn:microsoft.com/office/officeart/2005/8/quickstyle/3d4" qsCatId="3D" csTypeId="urn:microsoft.com/office/officeart/2005/8/colors/accent0_2" csCatId="mainScheme" phldr="1"/>
      <dgm:spPr/>
      <dgm:t>
        <a:bodyPr/>
        <a:lstStyle/>
        <a:p>
          <a:endParaRPr lang="es-EC"/>
        </a:p>
      </dgm:t>
    </dgm:pt>
    <dgm:pt modelId="{672C8A48-71AE-4B1E-A8BA-63D378363AFB}">
      <dgm:prSet phldrT="[Texto]" custT="1"/>
      <dgm:spPr/>
      <dgm:t>
        <a:bodyPr/>
        <a:lstStyle/>
        <a:p>
          <a:pPr>
            <a:lnSpc>
              <a:spcPct val="100000"/>
            </a:lnSpc>
          </a:pPr>
          <a:r>
            <a:rPr lang="es-EC" sz="1400" b="1" smtClean="0"/>
            <a:t>La Asamblea Nacional tiene hasta el 12 de octubre, para pronunciarse sobre las objeciones del Presidente (veto).</a:t>
          </a:r>
          <a:endParaRPr lang="es-EC" sz="1400" b="1" dirty="0"/>
        </a:p>
      </dgm:t>
    </dgm:pt>
    <dgm:pt modelId="{14D03470-9DB4-4230-965A-6147DE7C1B4E}" type="parTrans" cxnId="{7CCD48EA-C023-406C-B7F1-F46D9D646A2F}">
      <dgm:prSet/>
      <dgm:spPr/>
      <dgm:t>
        <a:bodyPr/>
        <a:lstStyle/>
        <a:p>
          <a:endParaRPr lang="es-EC" sz="1400" b="1">
            <a:solidFill>
              <a:schemeClr val="bg1"/>
            </a:solidFill>
          </a:endParaRPr>
        </a:p>
      </dgm:t>
    </dgm:pt>
    <dgm:pt modelId="{2C35526C-08EE-4418-A47F-DBC25DA66450}" type="sibTrans" cxnId="{7CCD48EA-C023-406C-B7F1-F46D9D646A2F}">
      <dgm:prSet/>
      <dgm:spPr/>
      <dgm:t>
        <a:bodyPr/>
        <a:lstStyle/>
        <a:p>
          <a:endParaRPr lang="es-EC" sz="1400" b="1">
            <a:solidFill>
              <a:schemeClr val="bg1"/>
            </a:solidFill>
          </a:endParaRPr>
        </a:p>
      </dgm:t>
    </dgm:pt>
    <dgm:pt modelId="{94B319A0-CBC1-408F-A419-D496FFCA7380}">
      <dgm:prSet phldrT="[Texto]" custT="1"/>
      <dgm:spPr/>
      <dgm:t>
        <a:bodyPr/>
        <a:lstStyle/>
        <a:p>
          <a:r>
            <a:rPr lang="es-EC" sz="1400" b="1" dirty="0" smtClean="0"/>
            <a:t> La Ley  se publicará en el Registro Oficial hasta el 12 de Octubre , fecha a partir de la cual corren los plazos establecidos en la Ley. </a:t>
          </a:r>
          <a:endParaRPr lang="es-EC" sz="1400" b="1" dirty="0"/>
        </a:p>
      </dgm:t>
    </dgm:pt>
    <dgm:pt modelId="{84ACDFBB-C63E-43B3-AF69-4BB27D109829}" type="parTrans" cxnId="{DD2C4EC6-93BC-4BF4-88DD-C6A0E2553E51}">
      <dgm:prSet/>
      <dgm:spPr/>
      <dgm:t>
        <a:bodyPr/>
        <a:lstStyle/>
        <a:p>
          <a:endParaRPr lang="es-EC" sz="1400" b="1">
            <a:solidFill>
              <a:schemeClr val="bg1"/>
            </a:solidFill>
          </a:endParaRPr>
        </a:p>
      </dgm:t>
    </dgm:pt>
    <dgm:pt modelId="{6C0FBB25-C352-49DE-8EF2-399C3A9C0855}" type="sibTrans" cxnId="{DD2C4EC6-93BC-4BF4-88DD-C6A0E2553E51}">
      <dgm:prSet/>
      <dgm:spPr/>
      <dgm:t>
        <a:bodyPr/>
        <a:lstStyle/>
        <a:p>
          <a:endParaRPr lang="es-EC" sz="1400" b="1">
            <a:solidFill>
              <a:schemeClr val="bg1"/>
            </a:solidFill>
          </a:endParaRPr>
        </a:p>
      </dgm:t>
    </dgm:pt>
    <dgm:pt modelId="{F7C66B32-5CC2-4C71-BD8F-B970E08573C1}">
      <dgm:prSet phldrT="[Texto]" custT="1"/>
      <dgm:spPr/>
      <dgm:t>
        <a:bodyPr/>
        <a:lstStyle/>
        <a:p>
          <a:r>
            <a:rPr lang="es-EC" sz="1400" b="1" dirty="0" smtClean="0"/>
            <a:t> Luego de 90 días de la publicación en el RO el Presidente de la República remitirá el reglamento de la ley</a:t>
          </a:r>
          <a:endParaRPr lang="es-EC" sz="1400" b="1" dirty="0"/>
        </a:p>
      </dgm:t>
    </dgm:pt>
    <dgm:pt modelId="{D71355E6-AAAB-4E7D-950D-883EB0EEC9E1}" type="parTrans" cxnId="{FADABFE4-C0F8-44DA-A1F3-3D8CD8DA67B3}">
      <dgm:prSet/>
      <dgm:spPr/>
      <dgm:t>
        <a:bodyPr/>
        <a:lstStyle/>
        <a:p>
          <a:endParaRPr lang="es-ES" b="1">
            <a:solidFill>
              <a:schemeClr val="bg1"/>
            </a:solidFill>
          </a:endParaRPr>
        </a:p>
      </dgm:t>
    </dgm:pt>
    <dgm:pt modelId="{FB817DCB-20F9-492F-8D72-42BBC9DE0FD1}" type="sibTrans" cxnId="{FADABFE4-C0F8-44DA-A1F3-3D8CD8DA67B3}">
      <dgm:prSet/>
      <dgm:spPr/>
      <dgm:t>
        <a:bodyPr/>
        <a:lstStyle/>
        <a:p>
          <a:endParaRPr lang="es-ES" b="1">
            <a:solidFill>
              <a:schemeClr val="bg1"/>
            </a:solidFill>
          </a:endParaRPr>
        </a:p>
      </dgm:t>
    </dgm:pt>
    <dgm:pt modelId="{221C4941-C227-4D0C-BB61-091FA9F0D758}">
      <dgm:prSet/>
      <dgm:spPr/>
      <dgm:t>
        <a:bodyPr/>
        <a:lstStyle/>
        <a:p>
          <a:r>
            <a:rPr lang="es-EC" b="1" dirty="0" smtClean="0"/>
            <a:t>Ley entrará en vigencia en 180 días a partir de publicación en el RO.*, excepción de disposiciones de aplicación inmediata</a:t>
          </a:r>
          <a:endParaRPr lang="es-EC" b="1" dirty="0"/>
        </a:p>
      </dgm:t>
    </dgm:pt>
    <dgm:pt modelId="{5074B55C-8A29-46CE-94B1-969CFE42CEEA}" type="parTrans" cxnId="{FDED9D38-275D-40EE-AD12-FC6F6B64EFAA}">
      <dgm:prSet/>
      <dgm:spPr/>
      <dgm:t>
        <a:bodyPr/>
        <a:lstStyle/>
        <a:p>
          <a:endParaRPr lang="es-EC" b="1">
            <a:solidFill>
              <a:schemeClr val="bg1"/>
            </a:solidFill>
          </a:endParaRPr>
        </a:p>
      </dgm:t>
    </dgm:pt>
    <dgm:pt modelId="{F6717077-4498-4374-A354-194962A3427B}" type="sibTrans" cxnId="{FDED9D38-275D-40EE-AD12-FC6F6B64EFAA}">
      <dgm:prSet/>
      <dgm:spPr/>
      <dgm:t>
        <a:bodyPr/>
        <a:lstStyle/>
        <a:p>
          <a:endParaRPr lang="es-EC" b="1">
            <a:solidFill>
              <a:schemeClr val="bg1"/>
            </a:solidFill>
          </a:endParaRPr>
        </a:p>
      </dgm:t>
    </dgm:pt>
    <dgm:pt modelId="{E9578D80-0B2F-47D0-AC01-49AACB6E208E}" type="pres">
      <dgm:prSet presAssocID="{536A475B-7A35-45FB-A84A-3FE22D1F1AD0}" presName="Name0" presStyleCnt="0">
        <dgm:presLayoutVars>
          <dgm:dir/>
          <dgm:animLvl val="lvl"/>
          <dgm:resizeHandles val="exact"/>
        </dgm:presLayoutVars>
      </dgm:prSet>
      <dgm:spPr/>
      <dgm:t>
        <a:bodyPr/>
        <a:lstStyle/>
        <a:p>
          <a:endParaRPr lang="es-EC"/>
        </a:p>
      </dgm:t>
    </dgm:pt>
    <dgm:pt modelId="{ED552BE9-AB3A-4B60-A47C-EBF3C39AD7A7}" type="pres">
      <dgm:prSet presAssocID="{221C4941-C227-4D0C-BB61-091FA9F0D758}" presName="boxAndChildren" presStyleCnt="0"/>
      <dgm:spPr/>
    </dgm:pt>
    <dgm:pt modelId="{F683E7C8-192A-4602-AD05-CE9D8F9C2541}" type="pres">
      <dgm:prSet presAssocID="{221C4941-C227-4D0C-BB61-091FA9F0D758}" presName="parentTextBox" presStyleLbl="node1" presStyleIdx="0" presStyleCnt="4"/>
      <dgm:spPr/>
      <dgm:t>
        <a:bodyPr/>
        <a:lstStyle/>
        <a:p>
          <a:endParaRPr lang="es-EC"/>
        </a:p>
      </dgm:t>
    </dgm:pt>
    <dgm:pt modelId="{2C4A3AA3-AB10-4B12-A673-11ED5529DEE6}" type="pres">
      <dgm:prSet presAssocID="{FB817DCB-20F9-492F-8D72-42BBC9DE0FD1}" presName="sp" presStyleCnt="0"/>
      <dgm:spPr/>
    </dgm:pt>
    <dgm:pt modelId="{E990425E-EE7E-4C94-8D1A-A25E67708A6B}" type="pres">
      <dgm:prSet presAssocID="{F7C66B32-5CC2-4C71-BD8F-B970E08573C1}" presName="arrowAndChildren" presStyleCnt="0"/>
      <dgm:spPr/>
    </dgm:pt>
    <dgm:pt modelId="{771FA220-C29F-4DE5-8360-D0CFA8D5F0DC}" type="pres">
      <dgm:prSet presAssocID="{F7C66B32-5CC2-4C71-BD8F-B970E08573C1}" presName="parentTextArrow" presStyleLbl="node1" presStyleIdx="1" presStyleCnt="4"/>
      <dgm:spPr/>
      <dgm:t>
        <a:bodyPr/>
        <a:lstStyle/>
        <a:p>
          <a:endParaRPr lang="es-EC"/>
        </a:p>
      </dgm:t>
    </dgm:pt>
    <dgm:pt modelId="{6E6B6413-2171-4A04-88BD-00DBF536E489}" type="pres">
      <dgm:prSet presAssocID="{6C0FBB25-C352-49DE-8EF2-399C3A9C0855}" presName="sp" presStyleCnt="0"/>
      <dgm:spPr/>
    </dgm:pt>
    <dgm:pt modelId="{B5A0DD57-0EB6-4B50-ADD6-18B9A2E3FC55}" type="pres">
      <dgm:prSet presAssocID="{94B319A0-CBC1-408F-A419-D496FFCA7380}" presName="arrowAndChildren" presStyleCnt="0"/>
      <dgm:spPr/>
    </dgm:pt>
    <dgm:pt modelId="{D2C9C91E-55FD-41A0-B223-97264454101A}" type="pres">
      <dgm:prSet presAssocID="{94B319A0-CBC1-408F-A419-D496FFCA7380}" presName="parentTextArrow" presStyleLbl="node1" presStyleIdx="2" presStyleCnt="4"/>
      <dgm:spPr/>
      <dgm:t>
        <a:bodyPr/>
        <a:lstStyle/>
        <a:p>
          <a:endParaRPr lang="es-EC"/>
        </a:p>
      </dgm:t>
    </dgm:pt>
    <dgm:pt modelId="{99660BE6-3AA3-412A-A504-BCF571DA7FEF}" type="pres">
      <dgm:prSet presAssocID="{2C35526C-08EE-4418-A47F-DBC25DA66450}" presName="sp" presStyleCnt="0"/>
      <dgm:spPr/>
    </dgm:pt>
    <dgm:pt modelId="{C601DEED-8150-4291-B415-9490A2D78FCB}" type="pres">
      <dgm:prSet presAssocID="{672C8A48-71AE-4B1E-A8BA-63D378363AFB}" presName="arrowAndChildren" presStyleCnt="0"/>
      <dgm:spPr/>
    </dgm:pt>
    <dgm:pt modelId="{F8B5212E-BE79-4B43-A32B-7C92D012E93D}" type="pres">
      <dgm:prSet presAssocID="{672C8A48-71AE-4B1E-A8BA-63D378363AFB}" presName="parentTextArrow" presStyleLbl="node1" presStyleIdx="3" presStyleCnt="4"/>
      <dgm:spPr/>
      <dgm:t>
        <a:bodyPr/>
        <a:lstStyle/>
        <a:p>
          <a:endParaRPr lang="es-EC"/>
        </a:p>
      </dgm:t>
    </dgm:pt>
  </dgm:ptLst>
  <dgm:cxnLst>
    <dgm:cxn modelId="{13C6B734-0FC8-43A9-94B7-6FC1D01BA855}" type="presOf" srcId="{672C8A48-71AE-4B1E-A8BA-63D378363AFB}" destId="{F8B5212E-BE79-4B43-A32B-7C92D012E93D}" srcOrd="0" destOrd="0" presId="urn:microsoft.com/office/officeart/2005/8/layout/process4"/>
    <dgm:cxn modelId="{FADABFE4-C0F8-44DA-A1F3-3D8CD8DA67B3}" srcId="{536A475B-7A35-45FB-A84A-3FE22D1F1AD0}" destId="{F7C66B32-5CC2-4C71-BD8F-B970E08573C1}" srcOrd="2" destOrd="0" parTransId="{D71355E6-AAAB-4E7D-950D-883EB0EEC9E1}" sibTransId="{FB817DCB-20F9-492F-8D72-42BBC9DE0FD1}"/>
    <dgm:cxn modelId="{3BAA2379-157B-43A4-8EB1-8D356F08D3A6}" type="presOf" srcId="{221C4941-C227-4D0C-BB61-091FA9F0D758}" destId="{F683E7C8-192A-4602-AD05-CE9D8F9C2541}" srcOrd="0" destOrd="0" presId="urn:microsoft.com/office/officeart/2005/8/layout/process4"/>
    <dgm:cxn modelId="{907B5CCB-A9FF-4C20-8877-03529D7EB613}" type="presOf" srcId="{F7C66B32-5CC2-4C71-BD8F-B970E08573C1}" destId="{771FA220-C29F-4DE5-8360-D0CFA8D5F0DC}" srcOrd="0" destOrd="0" presId="urn:microsoft.com/office/officeart/2005/8/layout/process4"/>
    <dgm:cxn modelId="{7CCE9492-8A1A-4F12-B0AA-A1C4C46D8293}" type="presOf" srcId="{536A475B-7A35-45FB-A84A-3FE22D1F1AD0}" destId="{E9578D80-0B2F-47D0-AC01-49AACB6E208E}" srcOrd="0" destOrd="0" presId="urn:microsoft.com/office/officeart/2005/8/layout/process4"/>
    <dgm:cxn modelId="{FDED9D38-275D-40EE-AD12-FC6F6B64EFAA}" srcId="{536A475B-7A35-45FB-A84A-3FE22D1F1AD0}" destId="{221C4941-C227-4D0C-BB61-091FA9F0D758}" srcOrd="3" destOrd="0" parTransId="{5074B55C-8A29-46CE-94B1-969CFE42CEEA}" sibTransId="{F6717077-4498-4374-A354-194962A3427B}"/>
    <dgm:cxn modelId="{DD2C4EC6-93BC-4BF4-88DD-C6A0E2553E51}" srcId="{536A475B-7A35-45FB-A84A-3FE22D1F1AD0}" destId="{94B319A0-CBC1-408F-A419-D496FFCA7380}" srcOrd="1" destOrd="0" parTransId="{84ACDFBB-C63E-43B3-AF69-4BB27D109829}" sibTransId="{6C0FBB25-C352-49DE-8EF2-399C3A9C0855}"/>
    <dgm:cxn modelId="{A2CA46B1-9B2F-4717-BDE8-417958022345}" type="presOf" srcId="{94B319A0-CBC1-408F-A419-D496FFCA7380}" destId="{D2C9C91E-55FD-41A0-B223-97264454101A}" srcOrd="0" destOrd="0" presId="urn:microsoft.com/office/officeart/2005/8/layout/process4"/>
    <dgm:cxn modelId="{7CCD48EA-C023-406C-B7F1-F46D9D646A2F}" srcId="{536A475B-7A35-45FB-A84A-3FE22D1F1AD0}" destId="{672C8A48-71AE-4B1E-A8BA-63D378363AFB}" srcOrd="0" destOrd="0" parTransId="{14D03470-9DB4-4230-965A-6147DE7C1B4E}" sibTransId="{2C35526C-08EE-4418-A47F-DBC25DA66450}"/>
    <dgm:cxn modelId="{B05D89DF-637C-4892-9CC7-8C638754F581}" type="presParOf" srcId="{E9578D80-0B2F-47D0-AC01-49AACB6E208E}" destId="{ED552BE9-AB3A-4B60-A47C-EBF3C39AD7A7}" srcOrd="0" destOrd="0" presId="urn:microsoft.com/office/officeart/2005/8/layout/process4"/>
    <dgm:cxn modelId="{80C2A0DF-C80E-493D-97EB-3D6096C979C8}" type="presParOf" srcId="{ED552BE9-AB3A-4B60-A47C-EBF3C39AD7A7}" destId="{F683E7C8-192A-4602-AD05-CE9D8F9C2541}" srcOrd="0" destOrd="0" presId="urn:microsoft.com/office/officeart/2005/8/layout/process4"/>
    <dgm:cxn modelId="{78DA3AEC-36EC-4D16-96F5-0C80D56E3B5E}" type="presParOf" srcId="{E9578D80-0B2F-47D0-AC01-49AACB6E208E}" destId="{2C4A3AA3-AB10-4B12-A673-11ED5529DEE6}" srcOrd="1" destOrd="0" presId="urn:microsoft.com/office/officeart/2005/8/layout/process4"/>
    <dgm:cxn modelId="{9BADD32A-5EF3-4199-B8FD-2F8967A0B753}" type="presParOf" srcId="{E9578D80-0B2F-47D0-AC01-49AACB6E208E}" destId="{E990425E-EE7E-4C94-8D1A-A25E67708A6B}" srcOrd="2" destOrd="0" presId="urn:microsoft.com/office/officeart/2005/8/layout/process4"/>
    <dgm:cxn modelId="{4D65B76F-9AE1-4B54-8E1E-B3433640470E}" type="presParOf" srcId="{E990425E-EE7E-4C94-8D1A-A25E67708A6B}" destId="{771FA220-C29F-4DE5-8360-D0CFA8D5F0DC}" srcOrd="0" destOrd="0" presId="urn:microsoft.com/office/officeart/2005/8/layout/process4"/>
    <dgm:cxn modelId="{8E0A3BD4-B1C2-4013-AD6F-2A8E4F59C737}" type="presParOf" srcId="{E9578D80-0B2F-47D0-AC01-49AACB6E208E}" destId="{6E6B6413-2171-4A04-88BD-00DBF536E489}" srcOrd="3" destOrd="0" presId="urn:microsoft.com/office/officeart/2005/8/layout/process4"/>
    <dgm:cxn modelId="{23C80C22-5E4B-4FE0-A003-7CD774AA763B}" type="presParOf" srcId="{E9578D80-0B2F-47D0-AC01-49AACB6E208E}" destId="{B5A0DD57-0EB6-4B50-ADD6-18B9A2E3FC55}" srcOrd="4" destOrd="0" presId="urn:microsoft.com/office/officeart/2005/8/layout/process4"/>
    <dgm:cxn modelId="{6EADE705-3E58-4934-B6B6-AF52C55C4E0C}" type="presParOf" srcId="{B5A0DD57-0EB6-4B50-ADD6-18B9A2E3FC55}" destId="{D2C9C91E-55FD-41A0-B223-97264454101A}" srcOrd="0" destOrd="0" presId="urn:microsoft.com/office/officeart/2005/8/layout/process4"/>
    <dgm:cxn modelId="{DBDC7A79-C266-4F66-8FFA-898605FCB6F5}" type="presParOf" srcId="{E9578D80-0B2F-47D0-AC01-49AACB6E208E}" destId="{99660BE6-3AA3-412A-A504-BCF571DA7FEF}" srcOrd="5" destOrd="0" presId="urn:microsoft.com/office/officeart/2005/8/layout/process4"/>
    <dgm:cxn modelId="{98D8175B-C912-4C53-906D-E63A76BE9A75}" type="presParOf" srcId="{E9578D80-0B2F-47D0-AC01-49AACB6E208E}" destId="{C601DEED-8150-4291-B415-9490A2D78FCB}" srcOrd="6" destOrd="0" presId="urn:microsoft.com/office/officeart/2005/8/layout/process4"/>
    <dgm:cxn modelId="{741D9A4B-4B07-4C70-B8A9-91BE86032A97}" type="presParOf" srcId="{C601DEED-8150-4291-B415-9490A2D78FCB}" destId="{F8B5212E-BE79-4B43-A32B-7C92D012E93D}"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21C264-CE0C-4DA4-BEE2-825CD93A7EB6}">
      <dsp:nvSpPr>
        <dsp:cNvPr id="0" name=""/>
        <dsp:cNvSpPr/>
      </dsp:nvSpPr>
      <dsp:spPr>
        <a:xfrm>
          <a:off x="0" y="823139"/>
          <a:ext cx="6984776" cy="3492388"/>
        </a:xfrm>
        <a:prstGeom prst="roundRect">
          <a:avLst>
            <a:gd name="adj" fmla="val 10000"/>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8585" tIns="72390" rIns="108585" bIns="72390" numCol="1" spcCol="1270" anchor="ctr" anchorCtr="0">
          <a:noAutofit/>
        </a:bodyPr>
        <a:lstStyle/>
        <a:p>
          <a:pPr lvl="0" algn="ctr" defTabSz="2533650" rtl="0">
            <a:lnSpc>
              <a:spcPct val="90000"/>
            </a:lnSpc>
            <a:spcBef>
              <a:spcPct val="0"/>
            </a:spcBef>
            <a:spcAft>
              <a:spcPct val="35000"/>
            </a:spcAft>
          </a:pPr>
          <a:r>
            <a:rPr lang="es-EC" sz="5700" kern="1200" dirty="0" smtClean="0"/>
            <a:t>Nueva legislación pone en riesgo sistema de Medicina Integral Prepagada</a:t>
          </a:r>
        </a:p>
      </dsp:txBody>
      <dsp:txXfrm>
        <a:off x="102289" y="925428"/>
        <a:ext cx="6780198" cy="32878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00454-1B87-4611-AAED-5079CFDC9651}">
      <dsp:nvSpPr>
        <dsp:cNvPr id="0" name=""/>
        <dsp:cNvSpPr/>
      </dsp:nvSpPr>
      <dsp:spPr>
        <a:xfrm>
          <a:off x="1747815" y="521289"/>
          <a:ext cx="3493924" cy="3493924"/>
        </a:xfrm>
        <a:prstGeom prst="arc">
          <a:avLst>
            <a:gd name="adj1" fmla="val 13200000"/>
            <a:gd name="adj2" fmla="val 19200000"/>
          </a:avLst>
        </a:pr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55D7822-4C20-4203-8736-BF4464392618}">
      <dsp:nvSpPr>
        <dsp:cNvPr id="0" name=""/>
        <dsp:cNvSpPr/>
      </dsp:nvSpPr>
      <dsp:spPr>
        <a:xfrm>
          <a:off x="1747815" y="521289"/>
          <a:ext cx="3493924" cy="3493924"/>
        </a:xfrm>
        <a:prstGeom prst="arc">
          <a:avLst>
            <a:gd name="adj1" fmla="val 2400000"/>
            <a:gd name="adj2" fmla="val 8400000"/>
          </a:avLst>
        </a:pr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46BD923-EB87-4728-96C1-47F1EB8EEBB6}">
      <dsp:nvSpPr>
        <dsp:cNvPr id="0" name=""/>
        <dsp:cNvSpPr/>
      </dsp:nvSpPr>
      <dsp:spPr>
        <a:xfrm>
          <a:off x="853" y="1150196"/>
          <a:ext cx="6987849" cy="2236111"/>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2222500" rtl="0">
            <a:lnSpc>
              <a:spcPct val="90000"/>
            </a:lnSpc>
            <a:spcBef>
              <a:spcPct val="0"/>
            </a:spcBef>
            <a:spcAft>
              <a:spcPct val="35000"/>
            </a:spcAft>
          </a:pPr>
          <a:r>
            <a:rPr lang="es-EC" sz="5000" kern="1200" dirty="0" smtClean="0"/>
            <a:t>MEDICINA PREPAGADA EN RIESGO</a:t>
          </a:r>
        </a:p>
      </dsp:txBody>
      <dsp:txXfrm>
        <a:off x="853" y="1150196"/>
        <a:ext cx="6987849" cy="223611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55735C-7D1C-42A3-9BDA-48B61CD272A1}">
      <dsp:nvSpPr>
        <dsp:cNvPr id="0" name=""/>
        <dsp:cNvSpPr/>
      </dsp:nvSpPr>
      <dsp:spPr>
        <a:xfrm>
          <a:off x="855" y="750522"/>
          <a:ext cx="7006728" cy="350336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dirty="0" smtClean="0"/>
            <a:t>Las compañías que financian servicios de atención integral de salud </a:t>
          </a:r>
          <a:r>
            <a:rPr lang="es-EC" sz="1700" kern="1200" dirty="0" err="1" smtClean="0"/>
            <a:t>prepagada</a:t>
          </a:r>
          <a:r>
            <a:rPr lang="es-EC" sz="1700" kern="1200" dirty="0" smtClean="0"/>
            <a:t> o de seguros que oferten cobertura de seguros de asistencia médica, </a:t>
          </a:r>
          <a:r>
            <a:rPr lang="es-EC" sz="1700" b="1" kern="1200" dirty="0" smtClean="0"/>
            <a:t>deberán cancelar o reembolsar a la institución de la Red Pública Integral de Salud, los montos o valores que por atenciones médicas en sus unidades se hayan efectuado a personas que también sean titulares y/o beneficiarios de seguro privado de salud y/o medicina </a:t>
          </a:r>
          <a:r>
            <a:rPr lang="es-EC" sz="1700" b="1" kern="1200" dirty="0" err="1" smtClean="0"/>
            <a:t>prepagada</a:t>
          </a:r>
          <a:r>
            <a:rPr lang="es-EC" sz="1700" b="1" kern="1200" dirty="0" smtClean="0"/>
            <a:t>, </a:t>
          </a:r>
          <a:r>
            <a:rPr lang="es-EC" sz="1700" kern="1200" dirty="0" smtClean="0"/>
            <a:t>hasta el monto de lo contratado. </a:t>
          </a:r>
          <a:endParaRPr lang="es-ES" sz="1700" kern="1200" dirty="0" smtClean="0"/>
        </a:p>
        <a:p>
          <a:pPr lvl="0" algn="ctr" defTabSz="755650">
            <a:lnSpc>
              <a:spcPct val="90000"/>
            </a:lnSpc>
            <a:spcBef>
              <a:spcPct val="0"/>
            </a:spcBef>
            <a:spcAft>
              <a:spcPct val="35000"/>
            </a:spcAft>
          </a:pPr>
          <a:endParaRPr lang="es-ES" sz="1700" kern="1200" dirty="0" smtClean="0"/>
        </a:p>
        <a:p>
          <a:pPr lvl="0" algn="ctr" defTabSz="755650">
            <a:lnSpc>
              <a:spcPct val="90000"/>
            </a:lnSpc>
            <a:spcBef>
              <a:spcPct val="0"/>
            </a:spcBef>
            <a:spcAft>
              <a:spcPct val="35000"/>
            </a:spcAft>
          </a:pPr>
          <a:r>
            <a:rPr lang="es-EC" sz="1700" kern="1200" dirty="0" smtClean="0"/>
            <a:t>En el caso de que la prestación se haya efectuado en una institución de salud privada y, siempre que haya mediado la respectiva derivación, las compañías que financian servicios de atención integral de salud </a:t>
          </a:r>
          <a:r>
            <a:rPr lang="es-EC" sz="1700" kern="1200" dirty="0" err="1" smtClean="0"/>
            <a:t>prepagada</a:t>
          </a:r>
          <a:r>
            <a:rPr lang="es-EC" sz="1700" kern="1200" dirty="0" smtClean="0"/>
            <a:t> o de seguros que oferten cobertura de seguros de asistencia médica, </a:t>
          </a:r>
          <a:r>
            <a:rPr lang="es-EC" sz="1700" b="1" kern="1200" dirty="0" smtClean="0"/>
            <a:t>deberán cancelar al establecimiento de salud privado o reembolsar a la institución de la Red Pública Integral de Salud los pagos efectuados por dichas atenciones</a:t>
          </a:r>
          <a:r>
            <a:rPr lang="es-EC" sz="1700" kern="1200" dirty="0" smtClean="0"/>
            <a:t>, hasta el monto de lo contratado.</a:t>
          </a:r>
          <a:endParaRPr lang="es-EC" sz="1700" kern="1200" dirty="0"/>
        </a:p>
      </dsp:txBody>
      <dsp:txXfrm>
        <a:off x="855" y="750522"/>
        <a:ext cx="7006728" cy="350336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E5955-92D4-41BA-8113-A92391CFBA42}">
      <dsp:nvSpPr>
        <dsp:cNvPr id="0" name=""/>
        <dsp:cNvSpPr/>
      </dsp:nvSpPr>
      <dsp:spPr>
        <a:xfrm>
          <a:off x="199682" y="1590"/>
          <a:ext cx="6886968" cy="34434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76200" rIns="114300" bIns="76200" numCol="1" spcCol="1270" anchor="ctr" anchorCtr="0">
          <a:noAutofit/>
        </a:bodyPr>
        <a:lstStyle/>
        <a:p>
          <a:pPr lvl="0" algn="ctr" defTabSz="2667000" rtl="0">
            <a:lnSpc>
              <a:spcPct val="90000"/>
            </a:lnSpc>
            <a:spcBef>
              <a:spcPct val="0"/>
            </a:spcBef>
            <a:spcAft>
              <a:spcPct val="35000"/>
            </a:spcAft>
          </a:pPr>
          <a:r>
            <a:rPr lang="es-ES_tradnl" sz="6000" kern="1200" dirty="0" smtClean="0"/>
            <a:t>Egreso </a:t>
          </a:r>
          <a:r>
            <a:rPr lang="es-ES_tradnl" sz="6000" kern="1200" dirty="0" smtClean="0">
              <a:solidFill>
                <a:schemeClr val="tx2"/>
              </a:solidFill>
            </a:rPr>
            <a:t>estimado</a:t>
          </a:r>
          <a:r>
            <a:rPr lang="es-ES_tradnl" sz="6000" kern="1200" dirty="0" smtClean="0"/>
            <a:t> adicional de 71,5 millones de dólares al año</a:t>
          </a:r>
          <a:endParaRPr lang="es-EC" sz="6000" kern="1200" dirty="0"/>
        </a:p>
      </dsp:txBody>
      <dsp:txXfrm>
        <a:off x="300538" y="102446"/>
        <a:ext cx="6685256" cy="324177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C77D1-2C33-45F3-8F6A-92F7B3052389}">
      <dsp:nvSpPr>
        <dsp:cNvPr id="0" name=""/>
        <dsp:cNvSpPr/>
      </dsp:nvSpPr>
      <dsp:spPr>
        <a:xfrm>
          <a:off x="0" y="0"/>
          <a:ext cx="7128792" cy="396044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C" sz="1800" b="1" kern="1200" dirty="0" smtClean="0"/>
            <a:t>Informe sobre el proyecto de Ley Orgánica de Incentivos Tributarios para varios sectores productivos, costo de asumir el copago de afiliados que utilicen medicina prepaga </a:t>
          </a:r>
          <a:endParaRPr lang="es-EC" sz="1800" b="1" kern="1200" dirty="0"/>
        </a:p>
      </dsp:txBody>
      <dsp:txXfrm>
        <a:off x="0" y="0"/>
        <a:ext cx="7128792" cy="2138637"/>
      </dsp:txXfrm>
    </dsp:sp>
    <dsp:sp modelId="{0E5F463D-2E3B-4D13-B5C8-2722583D2C93}">
      <dsp:nvSpPr>
        <dsp:cNvPr id="0" name=""/>
        <dsp:cNvSpPr/>
      </dsp:nvSpPr>
      <dsp:spPr>
        <a:xfrm>
          <a:off x="0" y="2059428"/>
          <a:ext cx="3564395" cy="1821802"/>
        </a:xfrm>
        <a:prstGeom prst="rect">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s-EC" sz="1900" kern="1200" smtClean="0"/>
            <a:t>Elaborado por la Dirección Actuarial y de Investigación del Instituto Ecuatoriano de Seguridad Social (IESS)</a:t>
          </a:r>
          <a:endParaRPr lang="es-EC" sz="1900" kern="1200" dirty="0"/>
        </a:p>
      </dsp:txBody>
      <dsp:txXfrm>
        <a:off x="0" y="2059428"/>
        <a:ext cx="3564395" cy="1821802"/>
      </dsp:txXfrm>
    </dsp:sp>
    <dsp:sp modelId="{5987CC92-0AD8-4FEF-B639-533C6278F259}">
      <dsp:nvSpPr>
        <dsp:cNvPr id="0" name=""/>
        <dsp:cNvSpPr/>
      </dsp:nvSpPr>
      <dsp:spPr>
        <a:xfrm>
          <a:off x="3564396" y="2059428"/>
          <a:ext cx="3564395" cy="1821802"/>
        </a:xfrm>
        <a:prstGeom prst="rect">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s-EC" sz="1900" kern="1200" dirty="0" smtClean="0">
              <a:solidFill>
                <a:schemeClr val="tx2"/>
              </a:solidFill>
            </a:rPr>
            <a:t>Presentado como anexo No. 3, por el Presidente de la Comisión Especializada Permanente del Régimen Económico y tributario a la Presidenta de la Asamblea Nacional</a:t>
          </a:r>
          <a:endParaRPr lang="es-EC" sz="1900" kern="1200" dirty="0">
            <a:solidFill>
              <a:schemeClr val="tx2"/>
            </a:solidFill>
          </a:endParaRPr>
        </a:p>
      </dsp:txBody>
      <dsp:txXfrm>
        <a:off x="3564396" y="2059428"/>
        <a:ext cx="3564395" cy="182180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729ED-6885-403C-9DA5-188069229481}">
      <dsp:nvSpPr>
        <dsp:cNvPr id="0" name=""/>
        <dsp:cNvSpPr/>
      </dsp:nvSpPr>
      <dsp:spPr>
        <a:xfrm>
          <a:off x="0" y="21166"/>
          <a:ext cx="7194067" cy="14040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s-ES_tradnl" sz="2000" b="1" kern="1200" dirty="0" smtClean="0">
              <a:solidFill>
                <a:schemeClr val="tx2"/>
              </a:solidFill>
            </a:rPr>
            <a:t>1. Analiza 17 empresas de Medicina Prepagada, pero 9 empresas de esa lista no son de medicina prepagada, sino de distinta naturaleza y objeto social, como laboratorios clínicos, de radiología y otros.</a:t>
          </a:r>
          <a:endParaRPr lang="es-EC" sz="2000" b="1" kern="1200" dirty="0">
            <a:solidFill>
              <a:schemeClr val="tx2"/>
            </a:solidFill>
          </a:endParaRPr>
        </a:p>
      </dsp:txBody>
      <dsp:txXfrm>
        <a:off x="68538" y="89704"/>
        <a:ext cx="7056991" cy="1266924"/>
      </dsp:txXfrm>
    </dsp:sp>
    <dsp:sp modelId="{F8682F9E-25B3-432F-ADA0-16FF2183369B}">
      <dsp:nvSpPr>
        <dsp:cNvPr id="0" name=""/>
        <dsp:cNvSpPr/>
      </dsp:nvSpPr>
      <dsp:spPr>
        <a:xfrm>
          <a:off x="0" y="1482767"/>
          <a:ext cx="7194067" cy="14040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s-ES_tradnl" sz="2000" b="1" kern="1200" dirty="0" smtClean="0">
              <a:solidFill>
                <a:schemeClr val="tx2"/>
              </a:solidFill>
            </a:rPr>
            <a:t>2. Omite en cambio 10 empresas de medicina </a:t>
          </a:r>
          <a:r>
            <a:rPr lang="es-ES_tradnl" sz="2000" b="1" kern="1200" dirty="0" err="1" smtClean="0">
              <a:solidFill>
                <a:schemeClr val="tx2"/>
              </a:solidFill>
            </a:rPr>
            <a:t>prepagada</a:t>
          </a:r>
          <a:r>
            <a:rPr lang="es-ES_tradnl" sz="2000" b="1" kern="1200" dirty="0" smtClean="0">
              <a:solidFill>
                <a:schemeClr val="tx2"/>
              </a:solidFill>
            </a:rPr>
            <a:t>, algunas de las cuales tienen pérdida en sus balances.</a:t>
          </a:r>
          <a:endParaRPr lang="es-EC" sz="2000" b="1" kern="1200" dirty="0">
            <a:solidFill>
              <a:schemeClr val="tx2"/>
            </a:solidFill>
          </a:endParaRPr>
        </a:p>
      </dsp:txBody>
      <dsp:txXfrm>
        <a:off x="68538" y="1551305"/>
        <a:ext cx="7056991" cy="1266924"/>
      </dsp:txXfrm>
    </dsp:sp>
    <dsp:sp modelId="{881FC0B2-60AE-4559-8A23-7A59F06CAE00}">
      <dsp:nvSpPr>
        <dsp:cNvPr id="0" name=""/>
        <dsp:cNvSpPr/>
      </dsp:nvSpPr>
      <dsp:spPr>
        <a:xfrm>
          <a:off x="0" y="2944367"/>
          <a:ext cx="7194067" cy="14040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s-ES_tradnl" sz="2000" b="1" kern="1200" dirty="0" smtClean="0">
              <a:solidFill>
                <a:schemeClr val="tx2"/>
              </a:solidFill>
            </a:rPr>
            <a:t>3. En varios casos registra ingresos prestacionales  sin considerar gastos de ninguna naturaleza,  como si fueran iguales a utilidad.</a:t>
          </a:r>
          <a:endParaRPr lang="es-EC" sz="2000" b="1" kern="1200" dirty="0">
            <a:solidFill>
              <a:schemeClr val="tx2"/>
            </a:solidFill>
          </a:endParaRPr>
        </a:p>
      </dsp:txBody>
      <dsp:txXfrm>
        <a:off x="68538" y="3012905"/>
        <a:ext cx="7056991" cy="126692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78135-91B1-41A8-8708-ADCDCF990BF2}">
      <dsp:nvSpPr>
        <dsp:cNvPr id="0" name=""/>
        <dsp:cNvSpPr/>
      </dsp:nvSpPr>
      <dsp:spPr>
        <a:xfrm>
          <a:off x="2254" y="356494"/>
          <a:ext cx="1788412" cy="107304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b="1" kern="1200" dirty="0" smtClean="0"/>
            <a:t>BMI</a:t>
          </a:r>
          <a:endParaRPr lang="es-EC" sz="2300" b="1" kern="1200" dirty="0"/>
        </a:p>
      </dsp:txBody>
      <dsp:txXfrm>
        <a:off x="2254" y="356494"/>
        <a:ext cx="1788412" cy="1073047"/>
      </dsp:txXfrm>
    </dsp:sp>
    <dsp:sp modelId="{EA00AAF8-51C4-42F8-BC79-96D6BAE81A9C}">
      <dsp:nvSpPr>
        <dsp:cNvPr id="0" name=""/>
        <dsp:cNvSpPr/>
      </dsp:nvSpPr>
      <dsp:spPr>
        <a:xfrm>
          <a:off x="1969508" y="356494"/>
          <a:ext cx="1788412" cy="107304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b="1" kern="1200" dirty="0" smtClean="0"/>
            <a:t>BEST DOCTORS</a:t>
          </a:r>
          <a:endParaRPr lang="es-EC" sz="2300" b="1" kern="1200" dirty="0"/>
        </a:p>
      </dsp:txBody>
      <dsp:txXfrm>
        <a:off x="1969508" y="356494"/>
        <a:ext cx="1788412" cy="1073047"/>
      </dsp:txXfrm>
    </dsp:sp>
    <dsp:sp modelId="{54F960BA-0C55-44F5-B173-D51B3DB497AC}">
      <dsp:nvSpPr>
        <dsp:cNvPr id="0" name=""/>
        <dsp:cNvSpPr/>
      </dsp:nvSpPr>
      <dsp:spPr>
        <a:xfrm>
          <a:off x="3936762" y="356494"/>
          <a:ext cx="1788412" cy="107304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b="1" kern="1200" dirty="0" smtClean="0"/>
            <a:t>CONFIAMED</a:t>
          </a:r>
          <a:endParaRPr lang="es-EC" sz="2300" b="1" kern="1200" dirty="0"/>
        </a:p>
      </dsp:txBody>
      <dsp:txXfrm>
        <a:off x="3936762" y="356494"/>
        <a:ext cx="1788412" cy="1073047"/>
      </dsp:txXfrm>
    </dsp:sp>
    <dsp:sp modelId="{8C568E21-2D34-463B-8017-BF13A9B3950E}">
      <dsp:nvSpPr>
        <dsp:cNvPr id="0" name=""/>
        <dsp:cNvSpPr/>
      </dsp:nvSpPr>
      <dsp:spPr>
        <a:xfrm>
          <a:off x="5904016" y="356494"/>
          <a:ext cx="1788412" cy="107304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b="1" kern="1200" dirty="0" smtClean="0"/>
            <a:t>ASISKEN</a:t>
          </a:r>
          <a:endParaRPr lang="es-EC" sz="2300" b="1" kern="1200" dirty="0"/>
        </a:p>
      </dsp:txBody>
      <dsp:txXfrm>
        <a:off x="5904016" y="356494"/>
        <a:ext cx="1788412" cy="1073047"/>
      </dsp:txXfrm>
    </dsp:sp>
    <dsp:sp modelId="{2478EFA7-D66E-4F25-A060-9D5860568A71}">
      <dsp:nvSpPr>
        <dsp:cNvPr id="0" name=""/>
        <dsp:cNvSpPr/>
      </dsp:nvSpPr>
      <dsp:spPr>
        <a:xfrm>
          <a:off x="2254" y="1608383"/>
          <a:ext cx="1788412" cy="107304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b="1" kern="1200" dirty="0" smtClean="0"/>
            <a:t>HEALMED</a:t>
          </a:r>
          <a:endParaRPr lang="es-EC" sz="2300" b="1" kern="1200" dirty="0"/>
        </a:p>
      </dsp:txBody>
      <dsp:txXfrm>
        <a:off x="2254" y="1608383"/>
        <a:ext cx="1788412" cy="1073047"/>
      </dsp:txXfrm>
    </dsp:sp>
    <dsp:sp modelId="{792C454F-3F09-45C5-951E-55CC70D8DE77}">
      <dsp:nvSpPr>
        <dsp:cNvPr id="0" name=""/>
        <dsp:cNvSpPr/>
      </dsp:nvSpPr>
      <dsp:spPr>
        <a:xfrm>
          <a:off x="1969508" y="1608383"/>
          <a:ext cx="1788412" cy="107304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b="1" kern="1200" dirty="0" smtClean="0"/>
            <a:t>PLUS MEDICAL</a:t>
          </a:r>
          <a:endParaRPr lang="es-EC" sz="2300" b="1" kern="1200" dirty="0"/>
        </a:p>
      </dsp:txBody>
      <dsp:txXfrm>
        <a:off x="1969508" y="1608383"/>
        <a:ext cx="1788412" cy="1073047"/>
      </dsp:txXfrm>
    </dsp:sp>
    <dsp:sp modelId="{F5374BCE-E874-4A1C-984C-5DF958B73DD9}">
      <dsp:nvSpPr>
        <dsp:cNvPr id="0" name=""/>
        <dsp:cNvSpPr/>
      </dsp:nvSpPr>
      <dsp:spPr>
        <a:xfrm>
          <a:off x="3936762" y="1608383"/>
          <a:ext cx="1788412" cy="107304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b="1" kern="1200" dirty="0" smtClean="0"/>
            <a:t>LATINA</a:t>
          </a:r>
          <a:endParaRPr lang="es-EC" sz="2300" b="1" kern="1200" dirty="0"/>
        </a:p>
      </dsp:txBody>
      <dsp:txXfrm>
        <a:off x="3936762" y="1608383"/>
        <a:ext cx="1788412" cy="1073047"/>
      </dsp:txXfrm>
    </dsp:sp>
    <dsp:sp modelId="{1C50CF93-155C-46E1-AAB0-D61F106F2215}">
      <dsp:nvSpPr>
        <dsp:cNvPr id="0" name=""/>
        <dsp:cNvSpPr/>
      </dsp:nvSpPr>
      <dsp:spPr>
        <a:xfrm>
          <a:off x="5904016" y="1608383"/>
          <a:ext cx="1788412" cy="107304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b="1" kern="1200" dirty="0" smtClean="0"/>
            <a:t>VIDA SANA</a:t>
          </a:r>
          <a:endParaRPr lang="es-EC" sz="2300" b="1" kern="1200" dirty="0"/>
        </a:p>
      </dsp:txBody>
      <dsp:txXfrm>
        <a:off x="5904016" y="1608383"/>
        <a:ext cx="1788412" cy="1073047"/>
      </dsp:txXfrm>
    </dsp:sp>
    <dsp:sp modelId="{3C23CEBB-D4D5-4B01-9438-EC9011630AFF}">
      <dsp:nvSpPr>
        <dsp:cNvPr id="0" name=""/>
        <dsp:cNvSpPr/>
      </dsp:nvSpPr>
      <dsp:spPr>
        <a:xfrm>
          <a:off x="1969508" y="2860272"/>
          <a:ext cx="1788412" cy="107304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b="1" kern="1200" dirty="0" smtClean="0"/>
            <a:t>SERMIDEPRE</a:t>
          </a:r>
          <a:endParaRPr lang="es-EC" sz="2300" b="1" kern="1200" dirty="0"/>
        </a:p>
      </dsp:txBody>
      <dsp:txXfrm>
        <a:off x="1969508" y="2860272"/>
        <a:ext cx="1788412" cy="1073047"/>
      </dsp:txXfrm>
    </dsp:sp>
    <dsp:sp modelId="{FC832583-1FF0-4270-8795-3759C5C9856B}">
      <dsp:nvSpPr>
        <dsp:cNvPr id="0" name=""/>
        <dsp:cNvSpPr/>
      </dsp:nvSpPr>
      <dsp:spPr>
        <a:xfrm>
          <a:off x="3936762" y="2860272"/>
          <a:ext cx="1788412" cy="107304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b="1" kern="1200" dirty="0" smtClean="0"/>
            <a:t>COLMEDIKAL</a:t>
          </a:r>
          <a:endParaRPr lang="es-EC" sz="2300" b="1" kern="1200" dirty="0"/>
        </a:p>
      </dsp:txBody>
      <dsp:txXfrm>
        <a:off x="3936762" y="2860272"/>
        <a:ext cx="1788412" cy="107304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7C9A6-3ED0-49B5-A7A2-AA064E9D4E7D}">
      <dsp:nvSpPr>
        <dsp:cNvPr id="0" name=""/>
        <dsp:cNvSpPr/>
      </dsp:nvSpPr>
      <dsp:spPr>
        <a:xfrm>
          <a:off x="-5079346" y="-778142"/>
          <a:ext cx="6048974" cy="6048974"/>
        </a:xfrm>
        <a:prstGeom prst="blockArc">
          <a:avLst>
            <a:gd name="adj1" fmla="val 18900000"/>
            <a:gd name="adj2" fmla="val 2700000"/>
            <a:gd name="adj3" fmla="val 357"/>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D475A-C70A-4CE1-B2E0-76F091BC68DD}">
      <dsp:nvSpPr>
        <dsp:cNvPr id="0" name=""/>
        <dsp:cNvSpPr/>
      </dsp:nvSpPr>
      <dsp:spPr>
        <a:xfrm>
          <a:off x="541722" y="343304"/>
          <a:ext cx="7091279" cy="988391"/>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13214" tIns="35560" rIns="35560" bIns="35560" numCol="1" spcCol="1270" anchor="ctr" anchorCtr="0">
          <a:noAutofit/>
        </a:bodyPr>
        <a:lstStyle/>
        <a:p>
          <a:pPr lvl="0" algn="l" defTabSz="622300">
            <a:lnSpc>
              <a:spcPct val="90000"/>
            </a:lnSpc>
            <a:spcBef>
              <a:spcPct val="0"/>
            </a:spcBef>
            <a:spcAft>
              <a:spcPct val="35000"/>
            </a:spcAft>
          </a:pPr>
          <a:r>
            <a:rPr lang="es-EC" sz="1400" b="1" kern="1200" dirty="0" smtClean="0">
              <a:solidFill>
                <a:schemeClr val="tx2"/>
              </a:solidFill>
            </a:rPr>
            <a:t>Asevera y registran que las Utilidades de varias empresas son igual es a los Ingresos Prestacionales, sin considerar ningún tipo de gastos.</a:t>
          </a:r>
          <a:endParaRPr lang="es-EC" sz="1400" b="1" kern="1200" dirty="0">
            <a:solidFill>
              <a:schemeClr val="tx2"/>
            </a:solidFill>
          </a:endParaRPr>
        </a:p>
      </dsp:txBody>
      <dsp:txXfrm>
        <a:off x="541722" y="343304"/>
        <a:ext cx="7091279" cy="988391"/>
      </dsp:txXfrm>
    </dsp:sp>
    <dsp:sp modelId="{D72AB1D8-7C93-44B4-AC39-EFD87B72F517}">
      <dsp:nvSpPr>
        <dsp:cNvPr id="0" name=""/>
        <dsp:cNvSpPr/>
      </dsp:nvSpPr>
      <dsp:spPr>
        <a:xfrm>
          <a:off x="62040" y="336951"/>
          <a:ext cx="1123172" cy="1123172"/>
        </a:xfrm>
        <a:prstGeom prst="ellipse">
          <a:avLst/>
        </a:prstGeom>
        <a:solidFill>
          <a:schemeClr val="lt1">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C24F07F2-FB26-4E01-A738-224EB74D7C9A}">
      <dsp:nvSpPr>
        <dsp:cNvPr id="0" name=""/>
        <dsp:cNvSpPr/>
      </dsp:nvSpPr>
      <dsp:spPr>
        <a:xfrm>
          <a:off x="950245" y="1797075"/>
          <a:ext cx="6764661" cy="89853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13214" tIns="30480" rIns="30480" bIns="30480" numCol="1" spcCol="1270" anchor="ctr" anchorCtr="0">
          <a:noAutofit/>
        </a:bodyPr>
        <a:lstStyle/>
        <a:p>
          <a:pPr lvl="0" algn="l" defTabSz="533400">
            <a:lnSpc>
              <a:spcPct val="90000"/>
            </a:lnSpc>
            <a:spcBef>
              <a:spcPct val="0"/>
            </a:spcBef>
            <a:spcAft>
              <a:spcPct val="35000"/>
            </a:spcAft>
          </a:pPr>
          <a:r>
            <a:rPr lang="es-ES_tradnl" sz="1200" b="1" kern="1200" dirty="0" smtClean="0"/>
            <a:t>ECUASANITAS S.A aparece con 54 millones de ingresos y 54 millones de utilidad; HUMANA S.A. con 35 millones de ingresos y 35 millones de utilidad. (Ver cuadro diapositiva anterior).</a:t>
          </a:r>
        </a:p>
        <a:p>
          <a:pPr lvl="0" algn="l" defTabSz="533400">
            <a:lnSpc>
              <a:spcPct val="90000"/>
            </a:lnSpc>
            <a:spcBef>
              <a:spcPct val="0"/>
            </a:spcBef>
            <a:spcAft>
              <a:spcPct val="35000"/>
            </a:spcAft>
          </a:pPr>
          <a:r>
            <a:rPr lang="es-ES_tradnl" sz="1200" b="1" kern="1200" dirty="0" err="1" smtClean="0">
              <a:solidFill>
                <a:schemeClr val="tx2"/>
              </a:solidFill>
            </a:rPr>
            <a:t>Inmedical</a:t>
          </a:r>
          <a:r>
            <a:rPr lang="es-ES_tradnl" sz="1200" b="1" kern="1200" dirty="0" smtClean="0">
              <a:solidFill>
                <a:schemeClr val="tx2"/>
              </a:solidFill>
            </a:rPr>
            <a:t>  Medicina Internacional con US$ 9.6 millones de ingresos y una utilidad de US$ 9.6 millones</a:t>
          </a:r>
          <a:endParaRPr lang="es-EC" sz="1200" b="1" kern="1200" dirty="0">
            <a:solidFill>
              <a:schemeClr val="tx2"/>
            </a:solidFill>
          </a:endParaRPr>
        </a:p>
      </dsp:txBody>
      <dsp:txXfrm>
        <a:off x="950245" y="1797075"/>
        <a:ext cx="6764661" cy="898537"/>
      </dsp:txXfrm>
    </dsp:sp>
    <dsp:sp modelId="{16F8C2B0-61D4-4F16-8FFE-958A17D4F547}">
      <dsp:nvSpPr>
        <dsp:cNvPr id="0" name=""/>
        <dsp:cNvSpPr/>
      </dsp:nvSpPr>
      <dsp:spPr>
        <a:xfrm>
          <a:off x="388659" y="1684758"/>
          <a:ext cx="1123172" cy="1123172"/>
        </a:xfrm>
        <a:prstGeom prst="ellipse">
          <a:avLst/>
        </a:prstGeom>
        <a:solidFill>
          <a:schemeClr val="lt1">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659FD37-7588-4D6F-91FB-5407024FE3BB}">
      <dsp:nvSpPr>
        <dsp:cNvPr id="0" name=""/>
        <dsp:cNvSpPr/>
      </dsp:nvSpPr>
      <dsp:spPr>
        <a:xfrm>
          <a:off x="623627" y="3144882"/>
          <a:ext cx="7091279" cy="89853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13214" tIns="30480" rIns="30480" bIns="30480" numCol="1" spcCol="1270" anchor="ctr" anchorCtr="0">
          <a:noAutofit/>
        </a:bodyPr>
        <a:lstStyle/>
        <a:p>
          <a:pPr lvl="0" algn="l" defTabSz="533400">
            <a:lnSpc>
              <a:spcPct val="90000"/>
            </a:lnSpc>
            <a:spcBef>
              <a:spcPct val="0"/>
            </a:spcBef>
            <a:spcAft>
              <a:spcPct val="35000"/>
            </a:spcAft>
          </a:pPr>
          <a:r>
            <a:rPr lang="es-EC" sz="1200" b="1" kern="1200" dirty="0" smtClean="0"/>
            <a:t>Infla y distorsiona completamente los ingresos y las supuestas “utilidades” de las compañías de medicina </a:t>
          </a:r>
          <a:r>
            <a:rPr lang="es-EC" sz="1200" b="1" kern="1200" dirty="0" err="1" smtClean="0"/>
            <a:t>prepagada</a:t>
          </a:r>
          <a:r>
            <a:rPr lang="es-EC" sz="1200" b="1" kern="1200" dirty="0" smtClean="0"/>
            <a:t>.</a:t>
          </a:r>
          <a:endParaRPr lang="es-EC" sz="1200" b="1" kern="1200" dirty="0"/>
        </a:p>
      </dsp:txBody>
      <dsp:txXfrm>
        <a:off x="623627" y="3144882"/>
        <a:ext cx="7091279" cy="898537"/>
      </dsp:txXfrm>
    </dsp:sp>
    <dsp:sp modelId="{516AD68B-ED30-4E20-928D-3E9708D02A80}">
      <dsp:nvSpPr>
        <dsp:cNvPr id="0" name=""/>
        <dsp:cNvSpPr/>
      </dsp:nvSpPr>
      <dsp:spPr>
        <a:xfrm>
          <a:off x="62040" y="3032565"/>
          <a:ext cx="1123172" cy="1123172"/>
        </a:xfrm>
        <a:prstGeom prst="ellipse">
          <a:avLst/>
        </a:prstGeom>
        <a:solidFill>
          <a:schemeClr val="lt1">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465CC-7A04-4208-8AA3-E4A40BEAD478}">
      <dsp:nvSpPr>
        <dsp:cNvPr id="0" name=""/>
        <dsp:cNvSpPr/>
      </dsp:nvSpPr>
      <dsp:spPr>
        <a:xfrm>
          <a:off x="3305" y="361692"/>
          <a:ext cx="6762141" cy="3381070"/>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rtl="0">
            <a:lnSpc>
              <a:spcPct val="90000"/>
            </a:lnSpc>
            <a:spcBef>
              <a:spcPct val="0"/>
            </a:spcBef>
            <a:spcAft>
              <a:spcPct val="35000"/>
            </a:spcAft>
          </a:pPr>
          <a:r>
            <a:rPr lang="es-ES_tradnl" sz="3100" b="1" kern="1200" dirty="0" smtClean="0"/>
            <a:t>Con estos errores se determina en el estudio </a:t>
          </a:r>
          <a:r>
            <a:rPr lang="es-ES_tradnl" sz="3100" b="1" kern="1200" dirty="0" smtClean="0">
              <a:solidFill>
                <a:schemeClr val="tx2"/>
              </a:solidFill>
            </a:rPr>
            <a:t>de la Dirección Actuarial y de Investigación del IESS </a:t>
          </a:r>
          <a:r>
            <a:rPr lang="es-ES_tradnl" sz="3100" b="1" kern="1200" dirty="0" smtClean="0"/>
            <a:t>que en el 2014 las empresas de medicina prepagada tuvieron utilidades de 221 millones, cuando la realidad fue de:</a:t>
          </a:r>
        </a:p>
        <a:p>
          <a:pPr lvl="0" algn="ctr" defTabSz="1377950" rtl="0">
            <a:lnSpc>
              <a:spcPct val="90000"/>
            </a:lnSpc>
            <a:spcBef>
              <a:spcPct val="0"/>
            </a:spcBef>
            <a:spcAft>
              <a:spcPct val="35000"/>
            </a:spcAft>
          </a:pPr>
          <a:r>
            <a:rPr lang="es-ES_tradnl" sz="6000" b="1" kern="1200" dirty="0" smtClean="0"/>
            <a:t>$12´8 millones </a:t>
          </a:r>
          <a:endParaRPr lang="es-EC" sz="6000" kern="1200" dirty="0"/>
        </a:p>
      </dsp:txBody>
      <dsp:txXfrm>
        <a:off x="102333" y="460720"/>
        <a:ext cx="6564085" cy="318301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60963-1E73-48B4-A6AE-8B3F65CD3F06}">
      <dsp:nvSpPr>
        <dsp:cNvPr id="0" name=""/>
        <dsp:cNvSpPr/>
      </dsp:nvSpPr>
      <dsp:spPr>
        <a:xfrm>
          <a:off x="0" y="0"/>
          <a:ext cx="6096000" cy="406400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824" tIns="369824" rIns="369824" bIns="369824" numCol="1" spcCol="1270" anchor="ctr" anchorCtr="0">
          <a:noAutofit/>
        </a:bodyPr>
        <a:lstStyle/>
        <a:p>
          <a:pPr lvl="0" algn="ctr" defTabSz="2311400">
            <a:lnSpc>
              <a:spcPct val="90000"/>
            </a:lnSpc>
            <a:spcBef>
              <a:spcPct val="0"/>
            </a:spcBef>
            <a:spcAft>
              <a:spcPct val="35000"/>
            </a:spcAft>
          </a:pPr>
          <a:r>
            <a:rPr lang="es-EC" sz="5200" b="1" kern="1200" dirty="0" smtClean="0"/>
            <a:t>Obligación 6 veces mayor que utilidad</a:t>
          </a:r>
          <a:endParaRPr lang="es-EC" sz="5200" b="1" kern="1200" dirty="0"/>
        </a:p>
      </dsp:txBody>
      <dsp:txXfrm>
        <a:off x="0" y="0"/>
        <a:ext cx="6096000" cy="2194560"/>
      </dsp:txXfrm>
    </dsp:sp>
    <dsp:sp modelId="{2CBECF9A-7448-44A7-A14A-4391F4CCA99F}">
      <dsp:nvSpPr>
        <dsp:cNvPr id="0" name=""/>
        <dsp:cNvSpPr/>
      </dsp:nvSpPr>
      <dsp:spPr>
        <a:xfrm>
          <a:off x="0" y="2113280"/>
          <a:ext cx="3047999" cy="1869440"/>
        </a:xfrm>
        <a:prstGeom prst="rect">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06248" tIns="36830" rIns="206248" bIns="36830" numCol="1" spcCol="1270" anchor="ctr" anchorCtr="0">
          <a:noAutofit/>
        </a:bodyPr>
        <a:lstStyle/>
        <a:p>
          <a:pPr lvl="0" algn="ctr" defTabSz="1289050">
            <a:lnSpc>
              <a:spcPct val="90000"/>
            </a:lnSpc>
            <a:spcBef>
              <a:spcPct val="0"/>
            </a:spcBef>
            <a:spcAft>
              <a:spcPct val="35000"/>
            </a:spcAft>
          </a:pPr>
          <a:r>
            <a:rPr lang="es-EC" sz="2900" kern="1200" dirty="0" smtClean="0"/>
            <a:t>Reembolso</a:t>
          </a:r>
          <a:r>
            <a:rPr lang="es-EC" sz="2900" kern="1200" baseline="0" dirty="0" smtClean="0"/>
            <a:t> atenciones al IESS</a:t>
          </a:r>
        </a:p>
        <a:p>
          <a:pPr lvl="0" algn="ctr" defTabSz="1289050">
            <a:lnSpc>
              <a:spcPct val="90000"/>
            </a:lnSpc>
            <a:spcBef>
              <a:spcPct val="0"/>
            </a:spcBef>
            <a:spcAft>
              <a:spcPct val="35000"/>
            </a:spcAft>
          </a:pPr>
          <a:r>
            <a:rPr lang="es-EC" sz="2900" kern="1200" dirty="0" smtClean="0"/>
            <a:t>$71,5 millones</a:t>
          </a:r>
          <a:endParaRPr lang="es-EC" sz="2900" kern="1200" dirty="0"/>
        </a:p>
      </dsp:txBody>
      <dsp:txXfrm>
        <a:off x="0" y="2113280"/>
        <a:ext cx="3047999" cy="1869440"/>
      </dsp:txXfrm>
    </dsp:sp>
    <dsp:sp modelId="{8106FD71-17B0-4D73-B2F7-D7930CA6691E}">
      <dsp:nvSpPr>
        <dsp:cNvPr id="0" name=""/>
        <dsp:cNvSpPr/>
      </dsp:nvSpPr>
      <dsp:spPr>
        <a:xfrm>
          <a:off x="3048000" y="2113280"/>
          <a:ext cx="3047999" cy="1869440"/>
        </a:xfrm>
        <a:prstGeom prst="rect">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06248" tIns="36830" rIns="206248" bIns="36830" numCol="1" spcCol="1270" anchor="ctr" anchorCtr="0">
          <a:noAutofit/>
        </a:bodyPr>
        <a:lstStyle/>
        <a:p>
          <a:pPr lvl="0" algn="ctr" defTabSz="1289050">
            <a:lnSpc>
              <a:spcPct val="90000"/>
            </a:lnSpc>
            <a:spcBef>
              <a:spcPct val="0"/>
            </a:spcBef>
            <a:spcAft>
              <a:spcPct val="35000"/>
            </a:spcAft>
          </a:pPr>
          <a:r>
            <a:rPr lang="es-EC" sz="2900" kern="1200" dirty="0" smtClean="0"/>
            <a:t>Utilidades generadas 2014</a:t>
          </a:r>
        </a:p>
        <a:p>
          <a:pPr lvl="0" algn="ctr" defTabSz="1289050">
            <a:lnSpc>
              <a:spcPct val="90000"/>
            </a:lnSpc>
            <a:spcBef>
              <a:spcPct val="0"/>
            </a:spcBef>
            <a:spcAft>
              <a:spcPct val="35000"/>
            </a:spcAft>
          </a:pPr>
          <a:r>
            <a:rPr lang="es-EC" sz="2900" kern="1200" dirty="0" smtClean="0"/>
            <a:t>12,8 millones</a:t>
          </a:r>
          <a:endParaRPr lang="es-EC" sz="2900" kern="1200" dirty="0"/>
        </a:p>
      </dsp:txBody>
      <dsp:txXfrm>
        <a:off x="3048000" y="2113280"/>
        <a:ext cx="3047999" cy="186944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5136F2-1BDE-4512-BA49-072EDF530B38}">
      <dsp:nvSpPr>
        <dsp:cNvPr id="0" name=""/>
        <dsp:cNvSpPr/>
      </dsp:nvSpPr>
      <dsp:spPr>
        <a:xfrm rot="16200000">
          <a:off x="-660952" y="661800"/>
          <a:ext cx="3528392" cy="2204791"/>
        </a:xfrm>
        <a:prstGeom prst="flowChartManualOperati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90000"/>
            </a:lnSpc>
            <a:spcBef>
              <a:spcPct val="0"/>
            </a:spcBef>
            <a:spcAft>
              <a:spcPct val="35000"/>
            </a:spcAft>
          </a:pPr>
          <a:r>
            <a:rPr lang="es-ES_tradnl" sz="1800" b="1" kern="1200" dirty="0" smtClean="0"/>
            <a:t>Elevación de tarifas de manera significativa.</a:t>
          </a:r>
          <a:endParaRPr lang="es-EC" sz="1800" b="1" kern="1200" dirty="0"/>
        </a:p>
      </dsp:txBody>
      <dsp:txXfrm rot="5400000">
        <a:off x="849" y="705677"/>
        <a:ext cx="2204791" cy="2117036"/>
      </dsp:txXfrm>
    </dsp:sp>
    <dsp:sp modelId="{90260D86-7DD0-43F5-BDBB-E50D2AFD0FCC}">
      <dsp:nvSpPr>
        <dsp:cNvPr id="0" name=""/>
        <dsp:cNvSpPr/>
      </dsp:nvSpPr>
      <dsp:spPr>
        <a:xfrm rot="16200000">
          <a:off x="1709198" y="661800"/>
          <a:ext cx="3528392" cy="2204791"/>
        </a:xfrm>
        <a:prstGeom prst="flowChartManualOperati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90000"/>
            </a:lnSpc>
            <a:spcBef>
              <a:spcPct val="0"/>
            </a:spcBef>
            <a:spcAft>
              <a:spcPct val="35000"/>
            </a:spcAft>
          </a:pPr>
          <a:r>
            <a:rPr lang="es-ES_tradnl" sz="1800" b="1" kern="1200" dirty="0" smtClean="0"/>
            <a:t>Posibles desafiliaciones masivas al sistema de salud </a:t>
          </a:r>
          <a:r>
            <a:rPr lang="es-ES_tradnl" sz="1800" b="1" kern="1200" dirty="0" err="1" smtClean="0"/>
            <a:t>prepagada</a:t>
          </a:r>
          <a:endParaRPr lang="es-EC" sz="1800" b="1" kern="1200" dirty="0"/>
        </a:p>
      </dsp:txBody>
      <dsp:txXfrm rot="5400000">
        <a:off x="2370999" y="705677"/>
        <a:ext cx="2204791" cy="2117036"/>
      </dsp:txXfrm>
    </dsp:sp>
    <dsp:sp modelId="{1E126559-21A0-40E6-84AB-B02BEE1DA62C}">
      <dsp:nvSpPr>
        <dsp:cNvPr id="0" name=""/>
        <dsp:cNvSpPr/>
      </dsp:nvSpPr>
      <dsp:spPr>
        <a:xfrm rot="16200000">
          <a:off x="4079349" y="661800"/>
          <a:ext cx="3528392" cy="2204791"/>
        </a:xfrm>
        <a:prstGeom prst="flowChartManualOperati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0" tIns="0" rIns="90351" bIns="0" numCol="1" spcCol="1270" anchor="ctr" anchorCtr="0">
          <a:noAutofit/>
        </a:bodyPr>
        <a:lstStyle/>
        <a:p>
          <a:pPr lvl="0" algn="ctr" defTabSz="622300" rtl="0">
            <a:lnSpc>
              <a:spcPct val="90000"/>
            </a:lnSpc>
            <a:spcBef>
              <a:spcPct val="0"/>
            </a:spcBef>
            <a:spcAft>
              <a:spcPct val="35000"/>
            </a:spcAft>
          </a:pPr>
          <a:r>
            <a:rPr lang="es-ES_tradnl" sz="1400" b="1" kern="1200" dirty="0" smtClean="0"/>
            <a:t>Riesgo de empleo de más de 3.000 personas trabajan en las compañías del sector, a más del empleo indirecto que genera esta actividad en hospitales, consultorios, laboratorios, farmacias y más servicios financiados por la medicina </a:t>
          </a:r>
          <a:r>
            <a:rPr lang="es-ES_tradnl" sz="1400" b="1" kern="1200" dirty="0" err="1" smtClean="0"/>
            <a:t>prepagada</a:t>
          </a:r>
          <a:r>
            <a:rPr lang="es-ES_tradnl" sz="1400" b="1" kern="1200" dirty="0" smtClean="0"/>
            <a:t>.</a:t>
          </a:r>
          <a:endParaRPr lang="es-EC" sz="1400" b="1" kern="1200" dirty="0"/>
        </a:p>
      </dsp:txBody>
      <dsp:txXfrm rot="5400000">
        <a:off x="4741150" y="705677"/>
        <a:ext cx="2204791" cy="21170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00454-1B87-4611-AAED-5079CFDC9651}">
      <dsp:nvSpPr>
        <dsp:cNvPr id="0" name=""/>
        <dsp:cNvSpPr/>
      </dsp:nvSpPr>
      <dsp:spPr>
        <a:xfrm>
          <a:off x="1747815" y="521289"/>
          <a:ext cx="3493924" cy="3493924"/>
        </a:xfrm>
        <a:prstGeom prst="arc">
          <a:avLst>
            <a:gd name="adj1" fmla="val 13200000"/>
            <a:gd name="adj2" fmla="val 19200000"/>
          </a:avLst>
        </a:pr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55D7822-4C20-4203-8736-BF4464392618}">
      <dsp:nvSpPr>
        <dsp:cNvPr id="0" name=""/>
        <dsp:cNvSpPr/>
      </dsp:nvSpPr>
      <dsp:spPr>
        <a:xfrm>
          <a:off x="1747815" y="521289"/>
          <a:ext cx="3493924" cy="3493924"/>
        </a:xfrm>
        <a:prstGeom prst="arc">
          <a:avLst>
            <a:gd name="adj1" fmla="val 2400000"/>
            <a:gd name="adj2" fmla="val 8400000"/>
          </a:avLst>
        </a:pr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46BD923-EB87-4728-96C1-47F1EB8EEBB6}">
      <dsp:nvSpPr>
        <dsp:cNvPr id="0" name=""/>
        <dsp:cNvSpPr/>
      </dsp:nvSpPr>
      <dsp:spPr>
        <a:xfrm>
          <a:off x="853" y="1150196"/>
          <a:ext cx="6987849" cy="2236111"/>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2222500" rtl="0">
            <a:lnSpc>
              <a:spcPct val="90000"/>
            </a:lnSpc>
            <a:spcBef>
              <a:spcPct val="0"/>
            </a:spcBef>
            <a:spcAft>
              <a:spcPct val="35000"/>
            </a:spcAft>
          </a:pPr>
          <a:r>
            <a:rPr lang="es-EC" sz="5000" kern="1200" dirty="0" smtClean="0"/>
            <a:t>INFORMACIÓN</a:t>
          </a:r>
          <a:r>
            <a:rPr lang="es-EC" sz="5000" kern="1200" baseline="0" dirty="0" smtClean="0"/>
            <a:t> GENERAL</a:t>
          </a:r>
        </a:p>
        <a:p>
          <a:pPr lvl="0" algn="ctr" defTabSz="2222500" rtl="0">
            <a:lnSpc>
              <a:spcPct val="90000"/>
            </a:lnSpc>
            <a:spcBef>
              <a:spcPct val="0"/>
            </a:spcBef>
            <a:spcAft>
              <a:spcPct val="35000"/>
            </a:spcAft>
          </a:pPr>
          <a:r>
            <a:rPr lang="es-EC" sz="4400" kern="1200" baseline="0" dirty="0" smtClean="0"/>
            <a:t>EMPRESAS</a:t>
          </a:r>
          <a:endParaRPr lang="es-EC" sz="4400" kern="1200" dirty="0" smtClean="0"/>
        </a:p>
      </dsp:txBody>
      <dsp:txXfrm>
        <a:off x="853" y="1150196"/>
        <a:ext cx="6987849" cy="223611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AEC11F-8E17-4E50-BC91-D43C14097015}">
      <dsp:nvSpPr>
        <dsp:cNvPr id="0" name=""/>
        <dsp:cNvSpPr/>
      </dsp:nvSpPr>
      <dsp:spPr>
        <a:xfrm>
          <a:off x="488796" y="1828"/>
          <a:ext cx="2743019" cy="164581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ES_tradnl" sz="1400" b="1" kern="1200" smtClean="0"/>
            <a:t>Las empresas de medicina prepagada financian la atención de salud de más de 900 mil personas.</a:t>
          </a:r>
          <a:endParaRPr lang="es-EC" sz="1400" b="1" kern="1200"/>
        </a:p>
      </dsp:txBody>
      <dsp:txXfrm>
        <a:off x="537000" y="50032"/>
        <a:ext cx="2646611" cy="1549403"/>
      </dsp:txXfrm>
    </dsp:sp>
    <dsp:sp modelId="{29E1BF9B-AD48-4127-AC98-41AF0BE7B123}">
      <dsp:nvSpPr>
        <dsp:cNvPr id="0" name=""/>
        <dsp:cNvSpPr/>
      </dsp:nvSpPr>
      <dsp:spPr>
        <a:xfrm>
          <a:off x="3473201" y="484599"/>
          <a:ext cx="581520" cy="680268"/>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b="1" kern="1200"/>
        </a:p>
      </dsp:txBody>
      <dsp:txXfrm>
        <a:off x="3473201" y="620653"/>
        <a:ext cx="407064" cy="408160"/>
      </dsp:txXfrm>
    </dsp:sp>
    <dsp:sp modelId="{CD279B02-343B-44D1-8FCB-5ABAEA6009DA}">
      <dsp:nvSpPr>
        <dsp:cNvPr id="0" name=""/>
        <dsp:cNvSpPr/>
      </dsp:nvSpPr>
      <dsp:spPr>
        <a:xfrm>
          <a:off x="4329023" y="1828"/>
          <a:ext cx="2743019" cy="164581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ES_tradnl" sz="1400" b="1" kern="1200" smtClean="0"/>
            <a:t>430 mil son además afiliados al IESS, que utilizan el sistema privado de salud.</a:t>
          </a:r>
          <a:endParaRPr lang="es-EC" sz="1400" b="1" kern="1200"/>
        </a:p>
      </dsp:txBody>
      <dsp:txXfrm>
        <a:off x="4377227" y="50032"/>
        <a:ext cx="2646611" cy="1549403"/>
      </dsp:txXfrm>
    </dsp:sp>
    <dsp:sp modelId="{E7A242D9-671F-4D32-9FA0-F572631FE191}">
      <dsp:nvSpPr>
        <dsp:cNvPr id="0" name=""/>
        <dsp:cNvSpPr/>
      </dsp:nvSpPr>
      <dsp:spPr>
        <a:xfrm rot="5400000">
          <a:off x="5409773" y="1839651"/>
          <a:ext cx="581520" cy="680268"/>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b="1" kern="1200"/>
        </a:p>
      </dsp:txBody>
      <dsp:txXfrm rot="-5400000">
        <a:off x="5496453" y="1889025"/>
        <a:ext cx="408160" cy="407064"/>
      </dsp:txXfrm>
    </dsp:sp>
    <dsp:sp modelId="{0C0764EE-E0AF-45AB-B04D-60C7BF6CDD4A}">
      <dsp:nvSpPr>
        <dsp:cNvPr id="0" name=""/>
        <dsp:cNvSpPr/>
      </dsp:nvSpPr>
      <dsp:spPr>
        <a:xfrm>
          <a:off x="4329023" y="2744847"/>
          <a:ext cx="2743019" cy="164581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ES_tradnl" sz="1400" b="1" kern="1200" dirty="0" smtClean="0"/>
            <a:t>Alivian de manera muy importante la presión de atención en el sistema de salud pública. </a:t>
          </a:r>
          <a:endParaRPr lang="es-EC" sz="1400" b="1" kern="1200" dirty="0"/>
        </a:p>
      </dsp:txBody>
      <dsp:txXfrm>
        <a:off x="4377227" y="2793051"/>
        <a:ext cx="2646611" cy="1549403"/>
      </dsp:txXfrm>
    </dsp:sp>
    <dsp:sp modelId="{21B9CF93-3D50-4CD1-B83C-E8DA7B1CD7AD}">
      <dsp:nvSpPr>
        <dsp:cNvPr id="0" name=""/>
        <dsp:cNvSpPr/>
      </dsp:nvSpPr>
      <dsp:spPr>
        <a:xfrm rot="10800000">
          <a:off x="3506118" y="3227619"/>
          <a:ext cx="581520" cy="680268"/>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b="1" kern="1200"/>
        </a:p>
      </dsp:txBody>
      <dsp:txXfrm rot="10800000">
        <a:off x="3680574" y="3363673"/>
        <a:ext cx="407064" cy="408160"/>
      </dsp:txXfrm>
    </dsp:sp>
    <dsp:sp modelId="{CBA64FE0-346D-43EC-9BF6-F663A7189CAF}">
      <dsp:nvSpPr>
        <dsp:cNvPr id="0" name=""/>
        <dsp:cNvSpPr/>
      </dsp:nvSpPr>
      <dsp:spPr>
        <a:xfrm>
          <a:off x="488796" y="2744847"/>
          <a:ext cx="2743019" cy="164581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ES_tradnl" sz="1400" b="1" kern="1200" smtClean="0"/>
            <a:t>Se estima que si desapareciera el Sistema de Medicina Prepagada sus actuales afiliados quedarían sin esta cobertura trasladando un costo estimado de 250 millones al sistema público de salud.</a:t>
          </a:r>
          <a:endParaRPr lang="es-EC" sz="1400" b="1" kern="1200"/>
        </a:p>
      </dsp:txBody>
      <dsp:txXfrm>
        <a:off x="537000" y="2793051"/>
        <a:ext cx="2646611" cy="15494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FA999-FB88-4918-AAC7-D2D1BF4DF5F2}">
      <dsp:nvSpPr>
        <dsp:cNvPr id="0" name=""/>
        <dsp:cNvSpPr/>
      </dsp:nvSpPr>
      <dsp:spPr>
        <a:xfrm>
          <a:off x="2658" y="325365"/>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SALUD</a:t>
          </a:r>
          <a:endParaRPr lang="es-EC" sz="1700" b="1" kern="1200" dirty="0">
            <a:effectLst/>
          </a:endParaRPr>
        </a:p>
      </dsp:txBody>
      <dsp:txXfrm>
        <a:off x="2658" y="325365"/>
        <a:ext cx="1439175" cy="863505"/>
      </dsp:txXfrm>
    </dsp:sp>
    <dsp:sp modelId="{2517720D-1FD8-462B-B3C0-F8C60CC44A55}">
      <dsp:nvSpPr>
        <dsp:cNvPr id="0" name=""/>
        <dsp:cNvSpPr/>
      </dsp:nvSpPr>
      <dsp:spPr>
        <a:xfrm>
          <a:off x="1585751" y="325365"/>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BMI</a:t>
          </a:r>
          <a:endParaRPr lang="es-EC" sz="1700" b="1" kern="1200" dirty="0">
            <a:effectLst/>
          </a:endParaRPr>
        </a:p>
      </dsp:txBody>
      <dsp:txXfrm>
        <a:off x="1585751" y="325365"/>
        <a:ext cx="1439175" cy="863505"/>
      </dsp:txXfrm>
    </dsp:sp>
    <dsp:sp modelId="{6FB57E7C-8F7B-4A49-98DF-D544E01EED9E}">
      <dsp:nvSpPr>
        <dsp:cNvPr id="0" name=""/>
        <dsp:cNvSpPr/>
      </dsp:nvSpPr>
      <dsp:spPr>
        <a:xfrm>
          <a:off x="3168844" y="325365"/>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ECUASANITAS</a:t>
          </a:r>
          <a:endParaRPr lang="es-EC" sz="1700" b="1" kern="1200" dirty="0">
            <a:effectLst/>
          </a:endParaRPr>
        </a:p>
      </dsp:txBody>
      <dsp:txXfrm>
        <a:off x="3168844" y="325365"/>
        <a:ext cx="1439175" cy="863505"/>
      </dsp:txXfrm>
    </dsp:sp>
    <dsp:sp modelId="{974C13F8-F196-4580-A5DF-167EB41FDAAA}">
      <dsp:nvSpPr>
        <dsp:cNvPr id="0" name=""/>
        <dsp:cNvSpPr/>
      </dsp:nvSpPr>
      <dsp:spPr>
        <a:xfrm>
          <a:off x="4751937" y="325365"/>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HUMANA</a:t>
          </a:r>
          <a:endParaRPr lang="es-EC" sz="1700" b="1" kern="1200" dirty="0">
            <a:effectLst/>
          </a:endParaRPr>
        </a:p>
      </dsp:txBody>
      <dsp:txXfrm>
        <a:off x="4751937" y="325365"/>
        <a:ext cx="1439175" cy="863505"/>
      </dsp:txXfrm>
    </dsp:sp>
    <dsp:sp modelId="{F6169DDA-02E4-4BD4-94DC-6065A4F44EA4}">
      <dsp:nvSpPr>
        <dsp:cNvPr id="0" name=""/>
        <dsp:cNvSpPr/>
      </dsp:nvSpPr>
      <dsp:spPr>
        <a:xfrm>
          <a:off x="6335030" y="325365"/>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CONFIAMED</a:t>
          </a:r>
          <a:endParaRPr lang="es-EC" sz="1700" b="1" kern="1200" dirty="0">
            <a:effectLst/>
          </a:endParaRPr>
        </a:p>
      </dsp:txBody>
      <dsp:txXfrm>
        <a:off x="6335030" y="325365"/>
        <a:ext cx="1439175" cy="863505"/>
      </dsp:txXfrm>
    </dsp:sp>
    <dsp:sp modelId="{3E1A5308-D988-446B-B25D-2AE37287F7AA}">
      <dsp:nvSpPr>
        <dsp:cNvPr id="0" name=""/>
        <dsp:cNvSpPr/>
      </dsp:nvSpPr>
      <dsp:spPr>
        <a:xfrm>
          <a:off x="2658" y="1332787"/>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CRUZ BLANCA</a:t>
          </a:r>
          <a:endParaRPr lang="es-EC" sz="1700" b="1" kern="1200" dirty="0">
            <a:effectLst/>
          </a:endParaRPr>
        </a:p>
      </dsp:txBody>
      <dsp:txXfrm>
        <a:off x="2658" y="1332787"/>
        <a:ext cx="1439175" cy="863505"/>
      </dsp:txXfrm>
    </dsp:sp>
    <dsp:sp modelId="{EE0F9CAA-5FA5-4DE1-B2BF-243B70002106}">
      <dsp:nvSpPr>
        <dsp:cNvPr id="0" name=""/>
        <dsp:cNvSpPr/>
      </dsp:nvSpPr>
      <dsp:spPr>
        <a:xfrm>
          <a:off x="1585751" y="1332787"/>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BEST DOCTORS</a:t>
          </a:r>
          <a:endParaRPr lang="es-EC" sz="1700" b="1" kern="1200" dirty="0">
            <a:effectLst/>
          </a:endParaRPr>
        </a:p>
      </dsp:txBody>
      <dsp:txXfrm>
        <a:off x="1585751" y="1332787"/>
        <a:ext cx="1439175" cy="863505"/>
      </dsp:txXfrm>
    </dsp:sp>
    <dsp:sp modelId="{C6875D97-97B5-4486-9B6A-402390833453}">
      <dsp:nvSpPr>
        <dsp:cNvPr id="0" name=""/>
        <dsp:cNvSpPr/>
      </dsp:nvSpPr>
      <dsp:spPr>
        <a:xfrm>
          <a:off x="3168844" y="1332787"/>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MED-EC</a:t>
          </a:r>
          <a:endParaRPr lang="es-EC" sz="1700" b="1" kern="1200" dirty="0">
            <a:effectLst/>
          </a:endParaRPr>
        </a:p>
      </dsp:txBody>
      <dsp:txXfrm>
        <a:off x="3168844" y="1332787"/>
        <a:ext cx="1439175" cy="863505"/>
      </dsp:txXfrm>
    </dsp:sp>
    <dsp:sp modelId="{F60D2EDD-4B85-4BD0-816C-36E09A669D51}">
      <dsp:nvSpPr>
        <dsp:cNvPr id="0" name=""/>
        <dsp:cNvSpPr/>
      </dsp:nvSpPr>
      <dsp:spPr>
        <a:xfrm>
          <a:off x="4751937" y="1332787"/>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MEDIKEN-KENNEDY</a:t>
          </a:r>
          <a:endParaRPr lang="es-EC" sz="1700" b="1" kern="1200" dirty="0">
            <a:effectLst/>
          </a:endParaRPr>
        </a:p>
      </dsp:txBody>
      <dsp:txXfrm>
        <a:off x="4751937" y="1332787"/>
        <a:ext cx="1439175" cy="863505"/>
      </dsp:txXfrm>
    </dsp:sp>
    <dsp:sp modelId="{F963E54C-077C-4172-81E3-D08366913F5D}">
      <dsp:nvSpPr>
        <dsp:cNvPr id="0" name=""/>
        <dsp:cNvSpPr/>
      </dsp:nvSpPr>
      <dsp:spPr>
        <a:xfrm>
          <a:off x="6335030" y="1332787"/>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ASISKEN</a:t>
          </a:r>
          <a:endParaRPr lang="es-EC" sz="1700" b="1" kern="1200" dirty="0">
            <a:effectLst/>
          </a:endParaRPr>
        </a:p>
      </dsp:txBody>
      <dsp:txXfrm>
        <a:off x="6335030" y="1332787"/>
        <a:ext cx="1439175" cy="863505"/>
      </dsp:txXfrm>
    </dsp:sp>
    <dsp:sp modelId="{DD4FF4EB-5760-43D3-A5A7-FF3A54F7CD3D}">
      <dsp:nvSpPr>
        <dsp:cNvPr id="0" name=""/>
        <dsp:cNvSpPr/>
      </dsp:nvSpPr>
      <dsp:spPr>
        <a:xfrm>
          <a:off x="2658" y="2340210"/>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INMEDICAL</a:t>
          </a:r>
          <a:endParaRPr lang="es-EC" sz="1700" b="1" kern="1200" dirty="0">
            <a:effectLst/>
          </a:endParaRPr>
        </a:p>
      </dsp:txBody>
      <dsp:txXfrm>
        <a:off x="2658" y="2340210"/>
        <a:ext cx="1439175" cy="863505"/>
      </dsp:txXfrm>
    </dsp:sp>
    <dsp:sp modelId="{C4E62974-768A-4FC2-B9C1-241B37E0E523}">
      <dsp:nvSpPr>
        <dsp:cNvPr id="0" name=""/>
        <dsp:cNvSpPr/>
      </dsp:nvSpPr>
      <dsp:spPr>
        <a:xfrm>
          <a:off x="1585751" y="2340210"/>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HEALMED</a:t>
          </a:r>
          <a:endParaRPr lang="es-EC" sz="1700" b="1" kern="1200" dirty="0">
            <a:effectLst/>
          </a:endParaRPr>
        </a:p>
      </dsp:txBody>
      <dsp:txXfrm>
        <a:off x="1585751" y="2340210"/>
        <a:ext cx="1439175" cy="863505"/>
      </dsp:txXfrm>
    </dsp:sp>
    <dsp:sp modelId="{2DD80217-6564-4B20-AA5F-9889A50BEBE9}">
      <dsp:nvSpPr>
        <dsp:cNvPr id="0" name=""/>
        <dsp:cNvSpPr/>
      </dsp:nvSpPr>
      <dsp:spPr>
        <a:xfrm>
          <a:off x="3168844" y="2340210"/>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PLUS MEDICAL</a:t>
          </a:r>
          <a:endParaRPr lang="es-EC" sz="1700" b="1" kern="1200" dirty="0">
            <a:effectLst/>
          </a:endParaRPr>
        </a:p>
      </dsp:txBody>
      <dsp:txXfrm>
        <a:off x="3168844" y="2340210"/>
        <a:ext cx="1439175" cy="863505"/>
      </dsp:txXfrm>
    </dsp:sp>
    <dsp:sp modelId="{69B09649-E2AB-4321-8956-6969B9599DBA}">
      <dsp:nvSpPr>
        <dsp:cNvPr id="0" name=""/>
        <dsp:cNvSpPr/>
      </dsp:nvSpPr>
      <dsp:spPr>
        <a:xfrm>
          <a:off x="4751937" y="2340210"/>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VIDA SANA</a:t>
          </a:r>
          <a:endParaRPr lang="es-EC" sz="1700" b="1" kern="1200" dirty="0">
            <a:effectLst/>
          </a:endParaRPr>
        </a:p>
      </dsp:txBody>
      <dsp:txXfrm>
        <a:off x="4751937" y="2340210"/>
        <a:ext cx="1439175" cy="863505"/>
      </dsp:txXfrm>
    </dsp:sp>
    <dsp:sp modelId="{8A541FE6-4502-4B58-B6A6-69CA71BFF8C6}">
      <dsp:nvSpPr>
        <dsp:cNvPr id="0" name=""/>
        <dsp:cNvSpPr/>
      </dsp:nvSpPr>
      <dsp:spPr>
        <a:xfrm>
          <a:off x="6335030" y="2340210"/>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LATINA</a:t>
          </a:r>
          <a:endParaRPr lang="es-EC" sz="1700" b="1" kern="1200" dirty="0">
            <a:effectLst/>
          </a:endParaRPr>
        </a:p>
      </dsp:txBody>
      <dsp:txXfrm>
        <a:off x="6335030" y="2340210"/>
        <a:ext cx="1439175" cy="863505"/>
      </dsp:txXfrm>
    </dsp:sp>
    <dsp:sp modelId="{71A0EA26-2362-4792-9BAF-F26FBB1B28B6}">
      <dsp:nvSpPr>
        <dsp:cNvPr id="0" name=""/>
        <dsp:cNvSpPr/>
      </dsp:nvSpPr>
      <dsp:spPr>
        <a:xfrm>
          <a:off x="1585751" y="3347633"/>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ALFAMEDICAL</a:t>
          </a:r>
          <a:endParaRPr lang="es-EC" sz="1700" b="1" kern="1200" dirty="0">
            <a:effectLst/>
          </a:endParaRPr>
        </a:p>
      </dsp:txBody>
      <dsp:txXfrm>
        <a:off x="1585751" y="3347633"/>
        <a:ext cx="1439175" cy="863505"/>
      </dsp:txXfrm>
    </dsp:sp>
    <dsp:sp modelId="{EB1AF5CC-39A0-4918-ADB6-9C29FE1B0181}">
      <dsp:nvSpPr>
        <dsp:cNvPr id="0" name=""/>
        <dsp:cNvSpPr/>
      </dsp:nvSpPr>
      <dsp:spPr>
        <a:xfrm>
          <a:off x="3168844" y="3347633"/>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SERMIDEPRE</a:t>
          </a:r>
          <a:endParaRPr lang="es-EC" sz="1700" b="1" kern="1200" dirty="0">
            <a:effectLst/>
          </a:endParaRPr>
        </a:p>
      </dsp:txBody>
      <dsp:txXfrm>
        <a:off x="3168844" y="3347633"/>
        <a:ext cx="1439175" cy="863505"/>
      </dsp:txXfrm>
    </dsp:sp>
    <dsp:sp modelId="{923FB49E-8D8D-4901-8B85-7999F61D097D}">
      <dsp:nvSpPr>
        <dsp:cNvPr id="0" name=""/>
        <dsp:cNvSpPr/>
      </dsp:nvSpPr>
      <dsp:spPr>
        <a:xfrm>
          <a:off x="4751937" y="3347633"/>
          <a:ext cx="1439175" cy="86350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b="1" kern="1200" dirty="0" smtClean="0">
              <a:effectLst/>
            </a:rPr>
            <a:t>COLMEDIKAL</a:t>
          </a:r>
          <a:endParaRPr lang="es-EC" sz="1700" b="1" kern="1200" dirty="0">
            <a:effectLst/>
          </a:endParaRPr>
        </a:p>
      </dsp:txBody>
      <dsp:txXfrm>
        <a:off x="4751937" y="3347633"/>
        <a:ext cx="1439175" cy="8635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8D3D90-1D89-4AA0-8829-275D95CBE98F}">
      <dsp:nvSpPr>
        <dsp:cNvPr id="0" name=""/>
        <dsp:cNvSpPr/>
      </dsp:nvSpPr>
      <dsp:spPr>
        <a:xfrm>
          <a:off x="0" y="316835"/>
          <a:ext cx="3758817" cy="3758817"/>
        </a:xfrm>
        <a:prstGeom prst="pie">
          <a:avLst>
            <a:gd name="adj1" fmla="val 5400000"/>
            <a:gd name="adj2" fmla="val 162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234BD49-8295-46EC-8C7C-62D1DF1D3E3E}">
      <dsp:nvSpPr>
        <dsp:cNvPr id="0" name=""/>
        <dsp:cNvSpPr/>
      </dsp:nvSpPr>
      <dsp:spPr>
        <a:xfrm>
          <a:off x="1879408" y="316835"/>
          <a:ext cx="4385287" cy="3758817"/>
        </a:xfrm>
        <a:prstGeom prst="rect">
          <a:avLst/>
        </a:prstGeom>
        <a:solidFill>
          <a:schemeClr val="dk2">
            <a:alpha val="90000"/>
            <a:tint val="4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s-EC" sz="3100" b="0" kern="1200" dirty="0" smtClean="0">
              <a:effectLst/>
              <a:latin typeface="+mn-lt"/>
            </a:rPr>
            <a:t>Otorgar a los clientes, en virtud del pago de sus cotizaciones o aportaciones, el financiamiento para el servicio de salud y atención médica en general.</a:t>
          </a:r>
          <a:endParaRPr lang="es-EC" sz="3100" b="0" kern="1200" dirty="0">
            <a:effectLst/>
            <a:latin typeface="+mn-lt"/>
          </a:endParaRPr>
        </a:p>
      </dsp:txBody>
      <dsp:txXfrm>
        <a:off x="1879408" y="316835"/>
        <a:ext cx="4385287" cy="37588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03AA7B-68E4-430B-AABE-2231D7B48B09}">
      <dsp:nvSpPr>
        <dsp:cNvPr id="0" name=""/>
        <dsp:cNvSpPr/>
      </dsp:nvSpPr>
      <dsp:spPr>
        <a:xfrm>
          <a:off x="2141" y="2118674"/>
          <a:ext cx="4296782" cy="1718712"/>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es-EC" sz="2800" b="1" kern="1200" dirty="0" smtClean="0"/>
            <a:t>La previsión ante la probabilidad  del riesgo de salud</a:t>
          </a:r>
          <a:endParaRPr lang="es-EC" sz="2800" b="1" kern="1200" dirty="0"/>
        </a:p>
      </dsp:txBody>
      <dsp:txXfrm>
        <a:off x="861497" y="2118674"/>
        <a:ext cx="2578070" cy="1718712"/>
      </dsp:txXfrm>
    </dsp:sp>
    <dsp:sp modelId="{FD3A7343-9355-46B8-BEF1-1198DEEEA54F}">
      <dsp:nvSpPr>
        <dsp:cNvPr id="0" name=""/>
        <dsp:cNvSpPr/>
      </dsp:nvSpPr>
      <dsp:spPr>
        <a:xfrm>
          <a:off x="3740341" y="2264765"/>
          <a:ext cx="3566329" cy="1426531"/>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es-EC" sz="1900" kern="1200" dirty="0" smtClean="0"/>
            <a:t>Hechos imprevistos e independientes de la voluntad de personas relacionados con su salud</a:t>
          </a:r>
          <a:endParaRPr lang="es-EC" sz="1900" kern="1200" dirty="0"/>
        </a:p>
      </dsp:txBody>
      <dsp:txXfrm>
        <a:off x="4453607" y="2264765"/>
        <a:ext cx="2139798" cy="14265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336FA4-4E0B-48C1-8717-57E9BA760F67}">
      <dsp:nvSpPr>
        <dsp:cNvPr id="0" name=""/>
        <dsp:cNvSpPr/>
      </dsp:nvSpPr>
      <dsp:spPr>
        <a:xfrm>
          <a:off x="1430389" y="374441"/>
          <a:ext cx="3931636" cy="3931636"/>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0" tIns="69850" rIns="69850" bIns="69850" numCol="1" spcCol="1270" anchor="ctr" anchorCtr="0">
          <a:noAutofit/>
        </a:bodyPr>
        <a:lstStyle/>
        <a:p>
          <a:pPr lvl="0" algn="ctr" defTabSz="2444750">
            <a:lnSpc>
              <a:spcPct val="90000"/>
            </a:lnSpc>
            <a:spcBef>
              <a:spcPct val="0"/>
            </a:spcBef>
            <a:spcAft>
              <a:spcPct val="35000"/>
            </a:spcAft>
          </a:pPr>
          <a:r>
            <a:rPr lang="es-EC" sz="5500" b="1" kern="1200" dirty="0" smtClean="0"/>
            <a:t>900 mil afiliados</a:t>
          </a:r>
          <a:endParaRPr lang="es-EC" sz="5500" b="1" kern="1200" dirty="0"/>
        </a:p>
      </dsp:txBody>
      <dsp:txXfrm>
        <a:off x="2085662" y="1029714"/>
        <a:ext cx="2621091" cy="2621091"/>
      </dsp:txXfrm>
    </dsp:sp>
    <dsp:sp modelId="{4417196A-BA90-4659-90CE-E53A12BC18CD}">
      <dsp:nvSpPr>
        <dsp:cNvPr id="0" name=""/>
        <dsp:cNvSpPr/>
      </dsp:nvSpPr>
      <dsp:spPr>
        <a:xfrm>
          <a:off x="1205002" y="130972"/>
          <a:ext cx="4418410" cy="4418410"/>
        </a:xfrm>
        <a:prstGeom prst="circularArrow">
          <a:avLst>
            <a:gd name="adj1" fmla="val 5085"/>
            <a:gd name="adj2" fmla="val 327528"/>
            <a:gd name="adj3" fmla="val 15840994"/>
            <a:gd name="adj4" fmla="val 16231478"/>
            <a:gd name="adj5" fmla="val 5932"/>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00454-1B87-4611-AAED-5079CFDC9651}">
      <dsp:nvSpPr>
        <dsp:cNvPr id="0" name=""/>
        <dsp:cNvSpPr/>
      </dsp:nvSpPr>
      <dsp:spPr>
        <a:xfrm>
          <a:off x="1747815" y="521289"/>
          <a:ext cx="3493924" cy="3493924"/>
        </a:xfrm>
        <a:prstGeom prst="arc">
          <a:avLst>
            <a:gd name="adj1" fmla="val 13200000"/>
            <a:gd name="adj2" fmla="val 19200000"/>
          </a:avLst>
        </a:pr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55D7822-4C20-4203-8736-BF4464392618}">
      <dsp:nvSpPr>
        <dsp:cNvPr id="0" name=""/>
        <dsp:cNvSpPr/>
      </dsp:nvSpPr>
      <dsp:spPr>
        <a:xfrm>
          <a:off x="1747815" y="521289"/>
          <a:ext cx="3493924" cy="3493924"/>
        </a:xfrm>
        <a:prstGeom prst="arc">
          <a:avLst>
            <a:gd name="adj1" fmla="val 2400000"/>
            <a:gd name="adj2" fmla="val 8400000"/>
          </a:avLst>
        </a:pr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46BD923-EB87-4728-96C1-47F1EB8EEBB6}">
      <dsp:nvSpPr>
        <dsp:cNvPr id="0" name=""/>
        <dsp:cNvSpPr/>
      </dsp:nvSpPr>
      <dsp:spPr>
        <a:xfrm>
          <a:off x="853" y="1150196"/>
          <a:ext cx="6987849" cy="2236111"/>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2222500" rtl="0">
            <a:lnSpc>
              <a:spcPct val="90000"/>
            </a:lnSpc>
            <a:spcBef>
              <a:spcPct val="0"/>
            </a:spcBef>
            <a:spcAft>
              <a:spcPct val="35000"/>
            </a:spcAft>
          </a:pPr>
          <a:r>
            <a:rPr lang="es-EC" sz="5000" kern="1200" dirty="0" smtClean="0"/>
            <a:t>NUEVA LEY DE SALUD PREPAGADA</a:t>
          </a:r>
        </a:p>
      </dsp:txBody>
      <dsp:txXfrm>
        <a:off x="853" y="1150196"/>
        <a:ext cx="6987849" cy="223611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B5459-79D6-4911-BFE6-45BC0787BE63}">
      <dsp:nvSpPr>
        <dsp:cNvPr id="0" name=""/>
        <dsp:cNvSpPr/>
      </dsp:nvSpPr>
      <dsp:spPr>
        <a:xfrm>
          <a:off x="0" y="55067"/>
          <a:ext cx="6096000" cy="365760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EC" sz="2900" kern="1200" dirty="0" smtClean="0"/>
            <a:t>Normar la constitución y funcionamiento de las compañías que financien servicios de atención integral de salud </a:t>
          </a:r>
          <a:r>
            <a:rPr lang="es-EC" sz="2900" kern="1200" dirty="0" err="1" smtClean="0"/>
            <a:t>prepagada</a:t>
          </a:r>
          <a:r>
            <a:rPr lang="es-EC" sz="2900" kern="1200" dirty="0" smtClean="0"/>
            <a:t>.  </a:t>
          </a:r>
        </a:p>
        <a:p>
          <a:pPr lvl="0" algn="ctr" defTabSz="1289050">
            <a:lnSpc>
              <a:spcPct val="90000"/>
            </a:lnSpc>
            <a:spcBef>
              <a:spcPct val="0"/>
            </a:spcBef>
            <a:spcAft>
              <a:spcPct val="35000"/>
            </a:spcAft>
          </a:pPr>
          <a:r>
            <a:rPr lang="es-EC" sz="2900" kern="1200" dirty="0" smtClean="0"/>
            <a:t>Las compañías formarán parte del </a:t>
          </a:r>
          <a:r>
            <a:rPr lang="es-EC" sz="2900" b="1" kern="1200" dirty="0" smtClean="0"/>
            <a:t>Sistema Nacional de Salud</a:t>
          </a:r>
          <a:r>
            <a:rPr lang="es-EC" sz="2900" kern="1200" dirty="0" smtClean="0"/>
            <a:t>, a cuyas políticas públicas estarán sometidas obligatoriamente.</a:t>
          </a:r>
          <a:endParaRPr lang="es-EC" sz="2900" kern="1200" dirty="0"/>
        </a:p>
      </dsp:txBody>
      <dsp:txXfrm>
        <a:off x="0" y="55067"/>
        <a:ext cx="6096000" cy="36576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3E7C8-192A-4602-AD05-CE9D8F9C2541}">
      <dsp:nvSpPr>
        <dsp:cNvPr id="0" name=""/>
        <dsp:cNvSpPr/>
      </dsp:nvSpPr>
      <dsp:spPr>
        <a:xfrm>
          <a:off x="0" y="3238159"/>
          <a:ext cx="6781847" cy="708430"/>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C" sz="1600" b="1" kern="1200" dirty="0" smtClean="0"/>
            <a:t>Ley entrará en vigencia en 180 días a partir de publicación en el RO.*, excepción de disposiciones de aplicación inmediata</a:t>
          </a:r>
          <a:endParaRPr lang="es-EC" sz="1600" b="1" kern="1200" dirty="0"/>
        </a:p>
      </dsp:txBody>
      <dsp:txXfrm>
        <a:off x="0" y="3238159"/>
        <a:ext cx="6781847" cy="708430"/>
      </dsp:txXfrm>
    </dsp:sp>
    <dsp:sp modelId="{771FA220-C29F-4DE5-8360-D0CFA8D5F0DC}">
      <dsp:nvSpPr>
        <dsp:cNvPr id="0" name=""/>
        <dsp:cNvSpPr/>
      </dsp:nvSpPr>
      <dsp:spPr>
        <a:xfrm rot="10800000">
          <a:off x="0" y="2159220"/>
          <a:ext cx="6781847" cy="1089565"/>
        </a:xfrm>
        <a:prstGeom prst="upArrowCallou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b="1" kern="1200" dirty="0" smtClean="0"/>
            <a:t> Luego de 90 días de la publicación en el RO el Presidente de la República remitirá el reglamento de la ley</a:t>
          </a:r>
          <a:endParaRPr lang="es-EC" sz="1400" b="1" kern="1200" dirty="0"/>
        </a:p>
      </dsp:txBody>
      <dsp:txXfrm rot="10800000">
        <a:off x="0" y="2159220"/>
        <a:ext cx="6781847" cy="707967"/>
      </dsp:txXfrm>
    </dsp:sp>
    <dsp:sp modelId="{D2C9C91E-55FD-41A0-B223-97264454101A}">
      <dsp:nvSpPr>
        <dsp:cNvPr id="0" name=""/>
        <dsp:cNvSpPr/>
      </dsp:nvSpPr>
      <dsp:spPr>
        <a:xfrm rot="10800000">
          <a:off x="0" y="1080281"/>
          <a:ext cx="6781847" cy="1089565"/>
        </a:xfrm>
        <a:prstGeom prst="upArrowCallou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b="1" kern="1200" dirty="0" smtClean="0"/>
            <a:t> La Ley  se publicará en el Registro Oficial hasta el 12 de Octubre , fecha a partir de la cual corren los plazos establecidos en la Ley. </a:t>
          </a:r>
          <a:endParaRPr lang="es-EC" sz="1400" b="1" kern="1200" dirty="0"/>
        </a:p>
      </dsp:txBody>
      <dsp:txXfrm rot="10800000">
        <a:off x="0" y="1080281"/>
        <a:ext cx="6781847" cy="707967"/>
      </dsp:txXfrm>
    </dsp:sp>
    <dsp:sp modelId="{F8B5212E-BE79-4B43-A32B-7C92D012E93D}">
      <dsp:nvSpPr>
        <dsp:cNvPr id="0" name=""/>
        <dsp:cNvSpPr/>
      </dsp:nvSpPr>
      <dsp:spPr>
        <a:xfrm rot="10800000">
          <a:off x="0" y="1342"/>
          <a:ext cx="6781847" cy="1089565"/>
        </a:xfrm>
        <a:prstGeom prst="upArrowCallou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100000"/>
            </a:lnSpc>
            <a:spcBef>
              <a:spcPct val="0"/>
            </a:spcBef>
            <a:spcAft>
              <a:spcPct val="35000"/>
            </a:spcAft>
          </a:pPr>
          <a:r>
            <a:rPr lang="es-EC" sz="1400" b="1" kern="1200" smtClean="0"/>
            <a:t>La Asamblea Nacional tiene hasta el 12 de octubre, para pronunciarse sobre las objeciones del Presidente (veto).</a:t>
          </a:r>
          <a:endParaRPr lang="es-EC" sz="1400" b="1" kern="1200" dirty="0"/>
        </a:p>
      </dsp:txBody>
      <dsp:txXfrm rot="10800000">
        <a:off x="0" y="1342"/>
        <a:ext cx="6781847" cy="70796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537881E-46D3-435F-A197-A40B2A527213}" type="datetimeFigureOut">
              <a:rPr lang="es-EC" smtClean="0"/>
              <a:pPr/>
              <a:t>3/10/16</a:t>
            </a:fld>
            <a:endParaRPr lang="es-EC"/>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E5756BA-8738-4797-8C27-D9900A7FEAB8}" type="slidenum">
              <a:rPr lang="es-EC" smtClean="0"/>
              <a:pPr/>
              <a:t>‹Nr.›</a:t>
            </a:fld>
            <a:endParaRPr lang="es-EC"/>
          </a:p>
        </p:txBody>
      </p:sp>
    </p:spTree>
    <p:extLst>
      <p:ext uri="{BB962C8B-B14F-4D97-AF65-F5344CB8AC3E}">
        <p14:creationId xmlns:p14="http://schemas.microsoft.com/office/powerpoint/2010/main" val="1998287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3</a:t>
            </a:fld>
            <a:endParaRPr lang="es-EC"/>
          </a:p>
        </p:txBody>
      </p:sp>
    </p:spTree>
    <p:extLst>
      <p:ext uri="{BB962C8B-B14F-4D97-AF65-F5344CB8AC3E}">
        <p14:creationId xmlns:p14="http://schemas.microsoft.com/office/powerpoint/2010/main" val="2695984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12</a:t>
            </a:fld>
            <a:endParaRPr lang="es-EC"/>
          </a:p>
        </p:txBody>
      </p:sp>
    </p:spTree>
    <p:extLst>
      <p:ext uri="{BB962C8B-B14F-4D97-AF65-F5344CB8AC3E}">
        <p14:creationId xmlns:p14="http://schemas.microsoft.com/office/powerpoint/2010/main" val="2294223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13</a:t>
            </a:fld>
            <a:endParaRPr lang="es-EC"/>
          </a:p>
        </p:txBody>
      </p:sp>
    </p:spTree>
    <p:extLst>
      <p:ext uri="{BB962C8B-B14F-4D97-AF65-F5344CB8AC3E}">
        <p14:creationId xmlns:p14="http://schemas.microsoft.com/office/powerpoint/2010/main" val="16569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14</a:t>
            </a:fld>
            <a:endParaRPr lang="es-EC"/>
          </a:p>
        </p:txBody>
      </p:sp>
    </p:spTree>
    <p:extLst>
      <p:ext uri="{BB962C8B-B14F-4D97-AF65-F5344CB8AC3E}">
        <p14:creationId xmlns:p14="http://schemas.microsoft.com/office/powerpoint/2010/main" val="1329220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15</a:t>
            </a:fld>
            <a:endParaRPr lang="es-EC"/>
          </a:p>
        </p:txBody>
      </p:sp>
    </p:spTree>
    <p:extLst>
      <p:ext uri="{BB962C8B-B14F-4D97-AF65-F5344CB8AC3E}">
        <p14:creationId xmlns:p14="http://schemas.microsoft.com/office/powerpoint/2010/main" val="823188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16</a:t>
            </a:fld>
            <a:endParaRPr lang="es-EC"/>
          </a:p>
        </p:txBody>
      </p:sp>
    </p:spTree>
    <p:extLst>
      <p:ext uri="{BB962C8B-B14F-4D97-AF65-F5344CB8AC3E}">
        <p14:creationId xmlns:p14="http://schemas.microsoft.com/office/powerpoint/2010/main" val="772767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17</a:t>
            </a:fld>
            <a:endParaRPr lang="es-EC"/>
          </a:p>
        </p:txBody>
      </p:sp>
    </p:spTree>
    <p:extLst>
      <p:ext uri="{BB962C8B-B14F-4D97-AF65-F5344CB8AC3E}">
        <p14:creationId xmlns:p14="http://schemas.microsoft.com/office/powerpoint/2010/main" val="193663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18</a:t>
            </a:fld>
            <a:endParaRPr lang="es-EC"/>
          </a:p>
        </p:txBody>
      </p:sp>
    </p:spTree>
    <p:extLst>
      <p:ext uri="{BB962C8B-B14F-4D97-AF65-F5344CB8AC3E}">
        <p14:creationId xmlns:p14="http://schemas.microsoft.com/office/powerpoint/2010/main" val="27679895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19</a:t>
            </a:fld>
            <a:endParaRPr lang="es-EC"/>
          </a:p>
        </p:txBody>
      </p:sp>
    </p:spTree>
    <p:extLst>
      <p:ext uri="{BB962C8B-B14F-4D97-AF65-F5344CB8AC3E}">
        <p14:creationId xmlns:p14="http://schemas.microsoft.com/office/powerpoint/2010/main" val="4151462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20</a:t>
            </a:fld>
            <a:endParaRPr lang="es-EC"/>
          </a:p>
        </p:txBody>
      </p:sp>
    </p:spTree>
    <p:extLst>
      <p:ext uri="{BB962C8B-B14F-4D97-AF65-F5344CB8AC3E}">
        <p14:creationId xmlns:p14="http://schemas.microsoft.com/office/powerpoint/2010/main" val="2804450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21</a:t>
            </a:fld>
            <a:endParaRPr lang="es-EC"/>
          </a:p>
        </p:txBody>
      </p:sp>
    </p:spTree>
    <p:extLst>
      <p:ext uri="{BB962C8B-B14F-4D97-AF65-F5344CB8AC3E}">
        <p14:creationId xmlns:p14="http://schemas.microsoft.com/office/powerpoint/2010/main" val="597385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4</a:t>
            </a:fld>
            <a:endParaRPr lang="es-EC"/>
          </a:p>
        </p:txBody>
      </p:sp>
    </p:spTree>
    <p:extLst>
      <p:ext uri="{BB962C8B-B14F-4D97-AF65-F5344CB8AC3E}">
        <p14:creationId xmlns:p14="http://schemas.microsoft.com/office/powerpoint/2010/main" val="38014027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22</a:t>
            </a:fld>
            <a:endParaRPr lang="es-EC"/>
          </a:p>
        </p:txBody>
      </p:sp>
    </p:spTree>
    <p:extLst>
      <p:ext uri="{BB962C8B-B14F-4D97-AF65-F5344CB8AC3E}">
        <p14:creationId xmlns:p14="http://schemas.microsoft.com/office/powerpoint/2010/main" val="2185554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23</a:t>
            </a:fld>
            <a:endParaRPr lang="es-EC"/>
          </a:p>
        </p:txBody>
      </p:sp>
    </p:spTree>
    <p:extLst>
      <p:ext uri="{BB962C8B-B14F-4D97-AF65-F5344CB8AC3E}">
        <p14:creationId xmlns:p14="http://schemas.microsoft.com/office/powerpoint/2010/main" val="3947393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5</a:t>
            </a:fld>
            <a:endParaRPr lang="es-EC"/>
          </a:p>
        </p:txBody>
      </p:sp>
    </p:spTree>
    <p:extLst>
      <p:ext uri="{BB962C8B-B14F-4D97-AF65-F5344CB8AC3E}">
        <p14:creationId xmlns:p14="http://schemas.microsoft.com/office/powerpoint/2010/main" val="2991201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6</a:t>
            </a:fld>
            <a:endParaRPr lang="es-EC"/>
          </a:p>
        </p:txBody>
      </p:sp>
    </p:spTree>
    <p:extLst>
      <p:ext uri="{BB962C8B-B14F-4D97-AF65-F5344CB8AC3E}">
        <p14:creationId xmlns:p14="http://schemas.microsoft.com/office/powerpoint/2010/main" val="3232502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7</a:t>
            </a:fld>
            <a:endParaRPr lang="es-EC"/>
          </a:p>
        </p:txBody>
      </p:sp>
    </p:spTree>
    <p:extLst>
      <p:ext uri="{BB962C8B-B14F-4D97-AF65-F5344CB8AC3E}">
        <p14:creationId xmlns:p14="http://schemas.microsoft.com/office/powerpoint/2010/main" val="1771984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8</a:t>
            </a:fld>
            <a:endParaRPr lang="es-EC"/>
          </a:p>
        </p:txBody>
      </p:sp>
    </p:spTree>
    <p:extLst>
      <p:ext uri="{BB962C8B-B14F-4D97-AF65-F5344CB8AC3E}">
        <p14:creationId xmlns:p14="http://schemas.microsoft.com/office/powerpoint/2010/main" val="156925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9</a:t>
            </a:fld>
            <a:endParaRPr lang="es-EC"/>
          </a:p>
        </p:txBody>
      </p:sp>
    </p:spTree>
    <p:extLst>
      <p:ext uri="{BB962C8B-B14F-4D97-AF65-F5344CB8AC3E}">
        <p14:creationId xmlns:p14="http://schemas.microsoft.com/office/powerpoint/2010/main" val="3590267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6813" y="1241425"/>
            <a:ext cx="4464050" cy="3349625"/>
          </a:xfrm>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solidFill>
                  <a:prstClr val="black"/>
                </a:solidFill>
              </a:rPr>
              <a:pPr/>
              <a:t>10</a:t>
            </a:fld>
            <a:endParaRPr lang="es-EC">
              <a:solidFill>
                <a:prstClr val="black"/>
              </a:solidFill>
            </a:endParaRPr>
          </a:p>
        </p:txBody>
      </p:sp>
    </p:spTree>
    <p:extLst>
      <p:ext uri="{BB962C8B-B14F-4D97-AF65-F5344CB8AC3E}">
        <p14:creationId xmlns:p14="http://schemas.microsoft.com/office/powerpoint/2010/main" val="4241721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5E5756BA-8738-4797-8C27-D9900A7FEAB8}" type="slidenum">
              <a:rPr lang="es-EC" smtClean="0"/>
              <a:pPr/>
              <a:t>11</a:t>
            </a:fld>
            <a:endParaRPr lang="es-EC"/>
          </a:p>
        </p:txBody>
      </p:sp>
    </p:spTree>
    <p:extLst>
      <p:ext uri="{BB962C8B-B14F-4D97-AF65-F5344CB8AC3E}">
        <p14:creationId xmlns:p14="http://schemas.microsoft.com/office/powerpoint/2010/main" val="2669966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C2874A26-A850-4337-9A64-3DFFE774C5A8}" type="datetimeFigureOut">
              <a:rPr lang="es-EC" smtClean="0"/>
              <a:pPr/>
              <a:t>3/10/16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56D37C3-8776-4DB4-A113-CB371E810CE6}" type="slidenum">
              <a:rPr lang="es-EC" smtClean="0"/>
              <a:pPr/>
              <a:t>‹Nr.›</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C2874A26-A850-4337-9A64-3DFFE774C5A8}" type="datetimeFigureOut">
              <a:rPr lang="es-EC" smtClean="0"/>
              <a:pPr/>
              <a:t>3/10/16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56D37C3-8776-4DB4-A113-CB371E810CE6}" type="slidenum">
              <a:rPr lang="es-EC" smtClean="0"/>
              <a:pPr/>
              <a:t>‹Nr.›</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C2874A26-A850-4337-9A64-3DFFE774C5A8}" type="datetimeFigureOut">
              <a:rPr lang="es-EC" smtClean="0"/>
              <a:pPr/>
              <a:t>3/10/16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56D37C3-8776-4DB4-A113-CB371E810CE6}" type="slidenum">
              <a:rPr lang="es-EC" smtClean="0"/>
              <a:pPr/>
              <a:t>‹Nr.›</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C2874A26-A850-4337-9A64-3DFFE774C5A8}" type="datetimeFigureOut">
              <a:rPr lang="es-EC" smtClean="0"/>
              <a:pPr/>
              <a:t>3/10/16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56D37C3-8776-4DB4-A113-CB371E810CE6}" type="slidenum">
              <a:rPr lang="es-EC" smtClean="0"/>
              <a:pPr/>
              <a:t>‹Nr.›</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2874A26-A850-4337-9A64-3DFFE774C5A8}" type="datetimeFigureOut">
              <a:rPr lang="es-EC" smtClean="0"/>
              <a:pPr/>
              <a:t>3/10/16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56D37C3-8776-4DB4-A113-CB371E810CE6}" type="slidenum">
              <a:rPr lang="es-EC" smtClean="0"/>
              <a:pPr/>
              <a:t>‹Nr.›</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C2874A26-A850-4337-9A64-3DFFE774C5A8}" type="datetimeFigureOut">
              <a:rPr lang="es-EC" smtClean="0"/>
              <a:pPr/>
              <a:t>3/10/16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656D37C3-8776-4DB4-A113-CB371E810CE6}" type="slidenum">
              <a:rPr lang="es-EC" smtClean="0"/>
              <a:pPr/>
              <a:t>‹Nr.›</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C2874A26-A850-4337-9A64-3DFFE774C5A8}" type="datetimeFigureOut">
              <a:rPr lang="es-EC" smtClean="0"/>
              <a:pPr/>
              <a:t>3/10/16</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656D37C3-8776-4DB4-A113-CB371E810CE6}" type="slidenum">
              <a:rPr lang="es-EC" smtClean="0"/>
              <a:pPr/>
              <a:t>‹Nr.›</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C2874A26-A850-4337-9A64-3DFFE774C5A8}" type="datetimeFigureOut">
              <a:rPr lang="es-EC" smtClean="0"/>
              <a:pPr/>
              <a:t>3/10/16</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656D37C3-8776-4DB4-A113-CB371E810CE6}" type="slidenum">
              <a:rPr lang="es-EC" smtClean="0"/>
              <a:pPr/>
              <a:t>‹Nr.›</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2874A26-A850-4337-9A64-3DFFE774C5A8}" type="datetimeFigureOut">
              <a:rPr lang="es-EC" smtClean="0"/>
              <a:pPr/>
              <a:t>3/10/16</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656D37C3-8776-4DB4-A113-CB371E810CE6}" type="slidenum">
              <a:rPr lang="es-EC" smtClean="0"/>
              <a:pPr/>
              <a:t>‹Nr.›</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2874A26-A850-4337-9A64-3DFFE774C5A8}" type="datetimeFigureOut">
              <a:rPr lang="es-EC" smtClean="0"/>
              <a:pPr/>
              <a:t>3/10/16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656D37C3-8776-4DB4-A113-CB371E810CE6}" type="slidenum">
              <a:rPr lang="es-EC" smtClean="0"/>
              <a:pPr/>
              <a:t>‹Nr.›</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2874A26-A850-4337-9A64-3DFFE774C5A8}" type="datetimeFigureOut">
              <a:rPr lang="es-EC" smtClean="0"/>
              <a:pPr/>
              <a:t>3/10/16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656D37C3-8776-4DB4-A113-CB371E810CE6}" type="slidenum">
              <a:rPr lang="es-EC" smtClean="0"/>
              <a:pPr/>
              <a:t>‹Nr.›</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874A26-A850-4337-9A64-3DFFE774C5A8}" type="datetimeFigureOut">
              <a:rPr lang="es-EC" smtClean="0"/>
              <a:pPr/>
              <a:t>3/10/16</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6D37C3-8776-4DB4-A113-CB371E810CE6}" type="slidenum">
              <a:rPr lang="es-EC" smtClean="0"/>
              <a:pPr/>
              <a:t>‹Nr.›</a:t>
            </a:fld>
            <a:endParaRPr lang="es-EC"/>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diagramData" Target="../diagrams/data10.xml"/><Relationship Id="rId5" Type="http://schemas.openxmlformats.org/officeDocument/2006/relationships/diagramLayout" Target="../diagrams/layout10.xml"/><Relationship Id="rId6" Type="http://schemas.openxmlformats.org/officeDocument/2006/relationships/diagramQuickStyle" Target="../diagrams/quickStyle10.xml"/><Relationship Id="rId7" Type="http://schemas.openxmlformats.org/officeDocument/2006/relationships/diagramColors" Target="../diagrams/colors10.xml"/><Relationship Id="rId8" Type="http://schemas.microsoft.com/office/2007/relationships/diagramDrawing" Target="../diagrams/drawing10.xml"/><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11.xml"/><Relationship Id="rId5" Type="http://schemas.openxmlformats.org/officeDocument/2006/relationships/diagramLayout" Target="../diagrams/layout11.xml"/><Relationship Id="rId6" Type="http://schemas.openxmlformats.org/officeDocument/2006/relationships/diagramQuickStyle" Target="../diagrams/quickStyle11.xml"/><Relationship Id="rId7" Type="http://schemas.openxmlformats.org/officeDocument/2006/relationships/diagramColors" Target="../diagrams/colors11.xml"/><Relationship Id="rId8" Type="http://schemas.microsoft.com/office/2007/relationships/diagramDrawing" Target="../diagrams/drawing11.xml"/><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12.xml"/><Relationship Id="rId5" Type="http://schemas.openxmlformats.org/officeDocument/2006/relationships/diagramLayout" Target="../diagrams/layout12.xml"/><Relationship Id="rId6" Type="http://schemas.openxmlformats.org/officeDocument/2006/relationships/diagramQuickStyle" Target="../diagrams/quickStyle12.xml"/><Relationship Id="rId7" Type="http://schemas.openxmlformats.org/officeDocument/2006/relationships/diagramColors" Target="../diagrams/colors12.xml"/><Relationship Id="rId8" Type="http://schemas.microsoft.com/office/2007/relationships/diagramDrawing" Target="../diagrams/drawing12.xml"/><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13.xml"/><Relationship Id="rId5" Type="http://schemas.openxmlformats.org/officeDocument/2006/relationships/diagramLayout" Target="../diagrams/layout13.xml"/><Relationship Id="rId6" Type="http://schemas.openxmlformats.org/officeDocument/2006/relationships/diagramQuickStyle" Target="../diagrams/quickStyle13.xml"/><Relationship Id="rId7" Type="http://schemas.openxmlformats.org/officeDocument/2006/relationships/diagramColors" Target="../diagrams/colors13.xml"/><Relationship Id="rId8" Type="http://schemas.microsoft.com/office/2007/relationships/diagramDrawing" Target="../diagrams/drawing13.xml"/><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14.xml"/><Relationship Id="rId5" Type="http://schemas.openxmlformats.org/officeDocument/2006/relationships/diagramLayout" Target="../diagrams/layout14.xml"/><Relationship Id="rId6" Type="http://schemas.openxmlformats.org/officeDocument/2006/relationships/diagramQuickStyle" Target="../diagrams/quickStyle14.xml"/><Relationship Id="rId7" Type="http://schemas.openxmlformats.org/officeDocument/2006/relationships/diagramColors" Target="../diagrams/colors14.xml"/><Relationship Id="rId8" Type="http://schemas.microsoft.com/office/2007/relationships/diagramDrawing" Target="../diagrams/drawing14.xml"/><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15.xml"/><Relationship Id="rId5" Type="http://schemas.openxmlformats.org/officeDocument/2006/relationships/diagramLayout" Target="../diagrams/layout15.xml"/><Relationship Id="rId6" Type="http://schemas.openxmlformats.org/officeDocument/2006/relationships/diagramQuickStyle" Target="../diagrams/quickStyle15.xml"/><Relationship Id="rId7" Type="http://schemas.openxmlformats.org/officeDocument/2006/relationships/diagramColors" Target="../diagrams/colors15.xml"/><Relationship Id="rId8" Type="http://schemas.microsoft.com/office/2007/relationships/diagramDrawing" Target="../diagrams/drawing15.xml"/><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16.xml"/><Relationship Id="rId5" Type="http://schemas.openxmlformats.org/officeDocument/2006/relationships/diagramLayout" Target="../diagrams/layout16.xml"/><Relationship Id="rId6" Type="http://schemas.openxmlformats.org/officeDocument/2006/relationships/diagramQuickStyle" Target="../diagrams/quickStyle16.xml"/><Relationship Id="rId7" Type="http://schemas.openxmlformats.org/officeDocument/2006/relationships/diagramColors" Target="../diagrams/colors16.xml"/><Relationship Id="rId8" Type="http://schemas.microsoft.com/office/2007/relationships/diagramDrawing" Target="../diagrams/drawing16.xml"/><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17.xml"/><Relationship Id="rId5" Type="http://schemas.openxmlformats.org/officeDocument/2006/relationships/diagramLayout" Target="../diagrams/layout17.xml"/><Relationship Id="rId6" Type="http://schemas.openxmlformats.org/officeDocument/2006/relationships/diagramQuickStyle" Target="../diagrams/quickStyle17.xml"/><Relationship Id="rId7" Type="http://schemas.openxmlformats.org/officeDocument/2006/relationships/diagramColors" Target="../diagrams/colors17.xml"/><Relationship Id="rId8" Type="http://schemas.microsoft.com/office/2007/relationships/diagramDrawing" Target="../diagrams/drawing17.xml"/><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18.xml"/><Relationship Id="rId5" Type="http://schemas.openxmlformats.org/officeDocument/2006/relationships/diagramLayout" Target="../diagrams/layout18.xml"/><Relationship Id="rId6" Type="http://schemas.openxmlformats.org/officeDocument/2006/relationships/diagramQuickStyle" Target="../diagrams/quickStyle18.xml"/><Relationship Id="rId7" Type="http://schemas.openxmlformats.org/officeDocument/2006/relationships/diagramColors" Target="../diagrams/colors18.xml"/><Relationship Id="rId8" Type="http://schemas.microsoft.com/office/2007/relationships/diagramDrawing" Target="../diagrams/drawing18.xml"/><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19.xml"/><Relationship Id="rId5" Type="http://schemas.openxmlformats.org/officeDocument/2006/relationships/diagramLayout" Target="../diagrams/layout19.xml"/><Relationship Id="rId6" Type="http://schemas.openxmlformats.org/officeDocument/2006/relationships/diagramQuickStyle" Target="../diagrams/quickStyle19.xml"/><Relationship Id="rId7" Type="http://schemas.openxmlformats.org/officeDocument/2006/relationships/diagramColors" Target="../diagrams/colors19.xml"/><Relationship Id="rId8" Type="http://schemas.microsoft.com/office/2007/relationships/diagramDrawing" Target="../diagrams/drawing19.xml"/><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20.xml"/><Relationship Id="rId5" Type="http://schemas.openxmlformats.org/officeDocument/2006/relationships/diagramLayout" Target="../diagrams/layout20.xml"/><Relationship Id="rId6" Type="http://schemas.openxmlformats.org/officeDocument/2006/relationships/diagramQuickStyle" Target="../diagrams/quickStyle20.xml"/><Relationship Id="rId7" Type="http://schemas.openxmlformats.org/officeDocument/2006/relationships/diagramColors" Target="../diagrams/colors20.xml"/><Relationship Id="rId8" Type="http://schemas.microsoft.com/office/2007/relationships/diagramDrawing" Target="../diagrams/drawing20.xml"/><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hyperlink" Target="http://www.boa.ec/"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3.xml"/><Relationship Id="rId5" Type="http://schemas.openxmlformats.org/officeDocument/2006/relationships/diagramLayout" Target="../diagrams/layout3.xml"/><Relationship Id="rId6" Type="http://schemas.openxmlformats.org/officeDocument/2006/relationships/diagramQuickStyle" Target="../diagrams/quickStyle3.xml"/><Relationship Id="rId7" Type="http://schemas.openxmlformats.org/officeDocument/2006/relationships/diagramColors" Target="../diagrams/colors3.xml"/><Relationship Id="rId8" Type="http://schemas.microsoft.com/office/2007/relationships/diagramDrawing" Target="../diagrams/drawing3.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4.xml"/><Relationship Id="rId5" Type="http://schemas.openxmlformats.org/officeDocument/2006/relationships/diagramLayout" Target="../diagrams/layout4.xml"/><Relationship Id="rId6" Type="http://schemas.openxmlformats.org/officeDocument/2006/relationships/diagramQuickStyle" Target="../diagrams/quickStyle4.xml"/><Relationship Id="rId7" Type="http://schemas.openxmlformats.org/officeDocument/2006/relationships/diagramColors" Target="../diagrams/colors4.xml"/><Relationship Id="rId8" Type="http://schemas.microsoft.com/office/2007/relationships/diagramDrawing" Target="../diagrams/drawing4.xm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5.xml"/><Relationship Id="rId5" Type="http://schemas.openxmlformats.org/officeDocument/2006/relationships/diagramLayout" Target="../diagrams/layout5.xml"/><Relationship Id="rId6" Type="http://schemas.openxmlformats.org/officeDocument/2006/relationships/diagramQuickStyle" Target="../diagrams/quickStyle5.xml"/><Relationship Id="rId7" Type="http://schemas.openxmlformats.org/officeDocument/2006/relationships/diagramColors" Target="../diagrams/colors5.xml"/><Relationship Id="rId8" Type="http://schemas.microsoft.com/office/2007/relationships/diagramDrawing" Target="../diagrams/drawing5.xml"/><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6.xml"/><Relationship Id="rId5" Type="http://schemas.openxmlformats.org/officeDocument/2006/relationships/diagramLayout" Target="../diagrams/layout6.xml"/><Relationship Id="rId6" Type="http://schemas.openxmlformats.org/officeDocument/2006/relationships/diagramQuickStyle" Target="../diagrams/quickStyle6.xml"/><Relationship Id="rId7" Type="http://schemas.openxmlformats.org/officeDocument/2006/relationships/diagramColors" Target="../diagrams/colors6.xml"/><Relationship Id="rId8" Type="http://schemas.microsoft.com/office/2007/relationships/diagramDrawing" Target="../diagrams/drawing6.xml"/><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7.xml"/><Relationship Id="rId5" Type="http://schemas.openxmlformats.org/officeDocument/2006/relationships/diagramLayout" Target="../diagrams/layout7.xml"/><Relationship Id="rId6" Type="http://schemas.openxmlformats.org/officeDocument/2006/relationships/diagramQuickStyle" Target="../diagrams/quickStyle7.xml"/><Relationship Id="rId7" Type="http://schemas.openxmlformats.org/officeDocument/2006/relationships/diagramColors" Target="../diagrams/colors7.xml"/><Relationship Id="rId8" Type="http://schemas.microsoft.com/office/2007/relationships/diagramDrawing" Target="../diagrams/drawing7.xml"/><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8.xml"/><Relationship Id="rId5" Type="http://schemas.openxmlformats.org/officeDocument/2006/relationships/diagramLayout" Target="../diagrams/layout8.xml"/><Relationship Id="rId6" Type="http://schemas.openxmlformats.org/officeDocument/2006/relationships/diagramQuickStyle" Target="../diagrams/quickStyle8.xml"/><Relationship Id="rId7" Type="http://schemas.openxmlformats.org/officeDocument/2006/relationships/diagramColors" Target="../diagrams/colors8.xml"/><Relationship Id="rId8" Type="http://schemas.microsoft.com/office/2007/relationships/diagramDrawing" Target="../diagrams/drawing8.xml"/><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9.xml"/><Relationship Id="rId5" Type="http://schemas.openxmlformats.org/officeDocument/2006/relationships/diagramLayout" Target="../diagrams/layout9.xml"/><Relationship Id="rId6" Type="http://schemas.openxmlformats.org/officeDocument/2006/relationships/diagramQuickStyle" Target="../diagrams/quickStyle9.xml"/><Relationship Id="rId7" Type="http://schemas.openxmlformats.org/officeDocument/2006/relationships/diagramColors" Target="../diagrams/colors9.xml"/><Relationship Id="rId8" Type="http://schemas.microsoft.com/office/2007/relationships/diagramDrawing" Target="../diagrams/drawing9.xml"/><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1" y="433744"/>
            <a:ext cx="998555" cy="691000"/>
          </a:xfrm>
          <a:prstGeom prst="rect">
            <a:avLst/>
          </a:prstGeom>
        </p:spPr>
      </p:pic>
      <p:graphicFrame>
        <p:nvGraphicFramePr>
          <p:cNvPr id="5" name="Diagrama 4"/>
          <p:cNvGraphicFramePr/>
          <p:nvPr>
            <p:extLst>
              <p:ext uri="{D42A27DB-BD31-4B8C-83A1-F6EECF244321}">
                <p14:modId xmlns:p14="http://schemas.microsoft.com/office/powerpoint/2010/main" val="1710425399"/>
              </p:ext>
            </p:extLst>
          </p:nvPr>
        </p:nvGraphicFramePr>
        <p:xfrm>
          <a:off x="1038828" y="548680"/>
          <a:ext cx="6984776"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179" y="468656"/>
            <a:ext cx="1026740" cy="710504"/>
          </a:xfrm>
          <a:prstGeom prst="rect">
            <a:avLst/>
          </a:prstGeom>
        </p:spPr>
      </p:pic>
      <p:sp>
        <p:nvSpPr>
          <p:cNvPr id="11" name="9 Rectángulo"/>
          <p:cNvSpPr/>
          <p:nvPr/>
        </p:nvSpPr>
        <p:spPr>
          <a:xfrm>
            <a:off x="91267" y="6090019"/>
            <a:ext cx="4622297" cy="39127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1013">
              <a:solidFill>
                <a:prstClr val="white"/>
              </a:solidFill>
            </a:endParaRPr>
          </a:p>
        </p:txBody>
      </p:sp>
      <p:sp>
        <p:nvSpPr>
          <p:cNvPr id="12" name="5 Rectángulo"/>
          <p:cNvSpPr/>
          <p:nvPr/>
        </p:nvSpPr>
        <p:spPr>
          <a:xfrm>
            <a:off x="3032834" y="6090019"/>
            <a:ext cx="6111166" cy="39127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1013">
              <a:solidFill>
                <a:prstClr val="white"/>
              </a:solidFill>
            </a:endParaRPr>
          </a:p>
        </p:txBody>
      </p:sp>
      <p:graphicFrame>
        <p:nvGraphicFramePr>
          <p:cNvPr id="7" name="Diagrama 6"/>
          <p:cNvGraphicFramePr/>
          <p:nvPr>
            <p:extLst>
              <p:ext uri="{D42A27DB-BD31-4B8C-83A1-F6EECF244321}">
                <p14:modId xmlns:p14="http://schemas.microsoft.com/office/powerpoint/2010/main" val="2741303993"/>
              </p:ext>
            </p:extLst>
          </p:nvPr>
        </p:nvGraphicFramePr>
        <p:xfrm>
          <a:off x="1038828" y="980728"/>
          <a:ext cx="6989556"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523495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6 CuadroTexto"/>
          <p:cNvSpPr txBox="1"/>
          <p:nvPr/>
        </p:nvSpPr>
        <p:spPr>
          <a:xfrm>
            <a:off x="383365" y="246842"/>
            <a:ext cx="8462744" cy="800219"/>
          </a:xfrm>
          <a:prstGeom prst="rect">
            <a:avLst/>
          </a:prstGeom>
          <a:noFill/>
          <a:ln>
            <a:noFill/>
          </a:ln>
        </p:spPr>
        <p:txBody>
          <a:bodyPr wrap="square" rtlCol="0">
            <a:spAutoFit/>
          </a:bodyPr>
          <a:lstStyle/>
          <a:p>
            <a:pPr algn="r"/>
            <a:r>
              <a:rPr lang="es-EC" sz="2300" b="1" dirty="0" smtClean="0">
                <a:latin typeface="+mj-lt"/>
                <a:ea typeface="Tahoma" panose="020B0604030504040204" pitchFamily="34" charset="0"/>
                <a:cs typeface="Tahoma" panose="020B0604030504040204" pitchFamily="34" charset="0"/>
              </a:rPr>
              <a:t>DISPOSICIÓN QUINTA DE LA LEY SALUD PREPAGADA</a:t>
            </a:r>
          </a:p>
          <a:p>
            <a:pPr algn="r"/>
            <a:r>
              <a:rPr lang="es-EC" sz="2300" b="1" dirty="0" smtClean="0">
                <a:latin typeface="+mj-lt"/>
                <a:ea typeface="Tahoma" panose="020B0604030504040204" pitchFamily="34" charset="0"/>
                <a:cs typeface="Tahoma" panose="020B0604030504040204" pitchFamily="34" charset="0"/>
              </a:rPr>
              <a:t>Aplicación una vez publicada en el Registro Oficial</a:t>
            </a:r>
          </a:p>
        </p:txBody>
      </p:sp>
      <p:sp>
        <p:nvSpPr>
          <p:cNvPr id="13" name="Rectángulo 12"/>
          <p:cNvSpPr/>
          <p:nvPr/>
        </p:nvSpPr>
        <p:spPr>
          <a:xfrm>
            <a:off x="-2268760" y="2625635"/>
            <a:ext cx="7483248" cy="38860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endParaRPr lang="es-ES" sz="1700" kern="1200" dirty="0"/>
          </a:p>
        </p:txBody>
      </p:sp>
      <p:graphicFrame>
        <p:nvGraphicFramePr>
          <p:cNvPr id="2" name="Diagrama 1"/>
          <p:cNvGraphicFramePr/>
          <p:nvPr>
            <p:extLst>
              <p:ext uri="{D42A27DB-BD31-4B8C-83A1-F6EECF244321}">
                <p14:modId xmlns:p14="http://schemas.microsoft.com/office/powerpoint/2010/main" val="1635177727"/>
              </p:ext>
            </p:extLst>
          </p:nvPr>
        </p:nvGraphicFramePr>
        <p:xfrm>
          <a:off x="1110517" y="1037275"/>
          <a:ext cx="7008440" cy="50044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29366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6 CuadroTexto"/>
          <p:cNvSpPr txBox="1"/>
          <p:nvPr/>
        </p:nvSpPr>
        <p:spPr>
          <a:xfrm>
            <a:off x="383365" y="246842"/>
            <a:ext cx="8462744" cy="461665"/>
          </a:xfrm>
          <a:prstGeom prst="rect">
            <a:avLst/>
          </a:prstGeom>
          <a:noFill/>
          <a:ln>
            <a:noFill/>
          </a:ln>
        </p:spPr>
        <p:txBody>
          <a:bodyPr wrap="square" rtlCol="0">
            <a:spAutoFit/>
          </a:bodyPr>
          <a:lstStyle/>
          <a:p>
            <a:pPr algn="r"/>
            <a:r>
              <a:rPr lang="es-EC" sz="2300" b="1" dirty="0" smtClean="0">
                <a:latin typeface="+mj-lt"/>
                <a:ea typeface="Tahoma" panose="020B0604030504040204" pitchFamily="34" charset="0"/>
                <a:cs typeface="Tahoma" panose="020B0604030504040204" pitchFamily="34" charset="0"/>
              </a:rPr>
              <a:t>OBLIGACIÓN ESTIMADA PARA LAS EMPRESAS </a:t>
            </a:r>
          </a:p>
        </p:txBody>
      </p:sp>
      <p:sp>
        <p:nvSpPr>
          <p:cNvPr id="13" name="Rectángulo 12"/>
          <p:cNvSpPr/>
          <p:nvPr/>
        </p:nvSpPr>
        <p:spPr>
          <a:xfrm>
            <a:off x="-2268760" y="2625635"/>
            <a:ext cx="7483248" cy="38860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endParaRPr lang="es-ES" sz="1700" kern="1200" dirty="0"/>
          </a:p>
        </p:txBody>
      </p:sp>
      <p:graphicFrame>
        <p:nvGraphicFramePr>
          <p:cNvPr id="3" name="Diagrama 2"/>
          <p:cNvGraphicFramePr/>
          <p:nvPr>
            <p:extLst>
              <p:ext uri="{D42A27DB-BD31-4B8C-83A1-F6EECF244321}">
                <p14:modId xmlns:p14="http://schemas.microsoft.com/office/powerpoint/2010/main" val="337860680"/>
              </p:ext>
            </p:extLst>
          </p:nvPr>
        </p:nvGraphicFramePr>
        <p:xfrm>
          <a:off x="971600" y="1556792"/>
          <a:ext cx="7682196" cy="34450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138716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6 CuadroTexto"/>
          <p:cNvSpPr txBox="1"/>
          <p:nvPr/>
        </p:nvSpPr>
        <p:spPr>
          <a:xfrm>
            <a:off x="395536" y="232602"/>
            <a:ext cx="8462744" cy="446276"/>
          </a:xfrm>
          <a:prstGeom prst="rect">
            <a:avLst/>
          </a:prstGeom>
          <a:noFill/>
          <a:ln>
            <a:noFill/>
          </a:ln>
        </p:spPr>
        <p:txBody>
          <a:bodyPr wrap="square" rtlCol="0">
            <a:spAutoFit/>
          </a:bodyPr>
          <a:lstStyle/>
          <a:p>
            <a:pPr algn="r"/>
            <a:r>
              <a:rPr lang="es-EC" sz="2300" b="1" dirty="0" smtClean="0">
                <a:latin typeface="+mj-lt"/>
                <a:ea typeface="Tahoma" panose="020B0604030504040204" pitchFamily="34" charset="0"/>
                <a:cs typeface="Tahoma" panose="020B0604030504040204" pitchFamily="34" charset="0"/>
              </a:rPr>
              <a:t>SUSTENTO PARA ESTA DISPOSICIÓN</a:t>
            </a:r>
          </a:p>
        </p:txBody>
      </p:sp>
      <p:graphicFrame>
        <p:nvGraphicFramePr>
          <p:cNvPr id="2" name="Diagrama 1"/>
          <p:cNvGraphicFramePr/>
          <p:nvPr>
            <p:extLst>
              <p:ext uri="{D42A27DB-BD31-4B8C-83A1-F6EECF244321}">
                <p14:modId xmlns:p14="http://schemas.microsoft.com/office/powerpoint/2010/main" val="647811248"/>
              </p:ext>
            </p:extLst>
          </p:nvPr>
        </p:nvGraphicFramePr>
        <p:xfrm>
          <a:off x="1187624" y="1340768"/>
          <a:ext cx="7128792"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343778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6 CuadroTexto"/>
          <p:cNvSpPr txBox="1"/>
          <p:nvPr/>
        </p:nvSpPr>
        <p:spPr>
          <a:xfrm>
            <a:off x="2051720" y="240218"/>
            <a:ext cx="6806560" cy="1015663"/>
          </a:xfrm>
          <a:prstGeom prst="rect">
            <a:avLst/>
          </a:prstGeom>
          <a:noFill/>
          <a:ln>
            <a:noFill/>
          </a:ln>
        </p:spPr>
        <p:txBody>
          <a:bodyPr wrap="square" rtlCol="0">
            <a:spAutoFit/>
          </a:bodyPr>
          <a:lstStyle/>
          <a:p>
            <a:pPr algn="ctr"/>
            <a:r>
              <a:rPr lang="es-EC" sz="2000" b="1" dirty="0" smtClean="0">
                <a:latin typeface="+mj-lt"/>
                <a:ea typeface="Tahoma" panose="020B0604030504040204" pitchFamily="34" charset="0"/>
                <a:cs typeface="Tahoma" panose="020B0604030504040204" pitchFamily="34" charset="0"/>
              </a:rPr>
              <a:t>ERRORES INEXPLICABLES EN EL INFORME PREPARADO POR LA DIRECCIÓN ACTUARIAL Y DE INVESTIGACIÓN DEL IESS Y PRESENTADO A LA ASAMBLEA NACIONAL</a:t>
            </a:r>
          </a:p>
        </p:txBody>
      </p:sp>
      <p:graphicFrame>
        <p:nvGraphicFramePr>
          <p:cNvPr id="4" name="Diagrama 3"/>
          <p:cNvGraphicFramePr/>
          <p:nvPr>
            <p:extLst>
              <p:ext uri="{D42A27DB-BD31-4B8C-83A1-F6EECF244321}">
                <p14:modId xmlns:p14="http://schemas.microsoft.com/office/powerpoint/2010/main" val="315988466"/>
              </p:ext>
            </p:extLst>
          </p:nvPr>
        </p:nvGraphicFramePr>
        <p:xfrm>
          <a:off x="971600" y="1240840"/>
          <a:ext cx="7194067" cy="43695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5936782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6 CuadroTexto"/>
          <p:cNvSpPr txBox="1"/>
          <p:nvPr/>
        </p:nvSpPr>
        <p:spPr>
          <a:xfrm>
            <a:off x="383365" y="246842"/>
            <a:ext cx="8462744" cy="830997"/>
          </a:xfrm>
          <a:prstGeom prst="rect">
            <a:avLst/>
          </a:prstGeom>
          <a:noFill/>
          <a:ln>
            <a:noFill/>
          </a:ln>
        </p:spPr>
        <p:txBody>
          <a:bodyPr wrap="square" rtlCol="0">
            <a:spAutoFit/>
          </a:bodyPr>
          <a:lstStyle/>
          <a:p>
            <a:pPr algn="r"/>
            <a:r>
              <a:rPr lang="es-EC" sz="2400" b="1" dirty="0" smtClean="0">
                <a:latin typeface="+mj-lt"/>
                <a:ea typeface="Tahoma" panose="020B0604030504040204" pitchFamily="34" charset="0"/>
                <a:cs typeface="Tahoma" panose="020B0604030504040204" pitchFamily="34" charset="0"/>
              </a:rPr>
              <a:t>EMPRESAS QUE NO SON DE MEDICINA PREPAGADA</a:t>
            </a:r>
          </a:p>
          <a:p>
            <a:pPr algn="r"/>
            <a:r>
              <a:rPr lang="es-EC" sz="2400" b="1" dirty="0" smtClean="0">
                <a:latin typeface="+mj-lt"/>
                <a:ea typeface="Tahoma" panose="020B0604030504040204" pitchFamily="34" charset="0"/>
                <a:cs typeface="Tahoma" panose="020B0604030504040204" pitchFamily="34" charset="0"/>
              </a:rPr>
              <a:t>INCLUIDAS EN EL INFORME ACTUARIAL DEL IESS </a:t>
            </a:r>
          </a:p>
        </p:txBody>
      </p:sp>
      <p:graphicFrame>
        <p:nvGraphicFramePr>
          <p:cNvPr id="3" name="Tabla 2"/>
          <p:cNvGraphicFramePr>
            <a:graphicFrameLocks noGrp="1"/>
          </p:cNvGraphicFramePr>
          <p:nvPr>
            <p:extLst>
              <p:ext uri="{D42A27DB-BD31-4B8C-83A1-F6EECF244321}">
                <p14:modId xmlns:p14="http://schemas.microsoft.com/office/powerpoint/2010/main" val="3340544234"/>
              </p:ext>
            </p:extLst>
          </p:nvPr>
        </p:nvGraphicFramePr>
        <p:xfrm>
          <a:off x="899592" y="1268760"/>
          <a:ext cx="7560840" cy="4608511"/>
        </p:xfrm>
        <a:graphic>
          <a:graphicData uri="http://schemas.openxmlformats.org/drawingml/2006/table">
            <a:tbl>
              <a:tblPr>
                <a:tableStyleId>{3C2FFA5D-87B4-456A-9821-1D502468CF0F}</a:tableStyleId>
              </a:tblPr>
              <a:tblGrid>
                <a:gridCol w="2904612"/>
                <a:gridCol w="2571467"/>
                <a:gridCol w="1179890"/>
                <a:gridCol w="904871"/>
              </a:tblGrid>
              <a:tr h="423329">
                <a:tc>
                  <a:txBody>
                    <a:bodyPr/>
                    <a:lstStyle/>
                    <a:p>
                      <a:pPr algn="l" fontAlgn="ctr"/>
                      <a:r>
                        <a:rPr lang="es-EC" sz="1200" b="1" u="none" strike="noStrike" dirty="0">
                          <a:solidFill>
                            <a:schemeClr val="bg1"/>
                          </a:solidFill>
                          <a:effectLst/>
                        </a:rPr>
                        <a:t>Razón Social</a:t>
                      </a:r>
                      <a:endParaRPr lang="es-EC" sz="1200" b="1" i="0" u="none" strike="noStrike" dirty="0">
                        <a:solidFill>
                          <a:schemeClr val="bg1"/>
                        </a:solidFill>
                        <a:effectLst/>
                        <a:latin typeface="Calibri" panose="020F0502020204030204" pitchFamily="34" charset="0"/>
                      </a:endParaRPr>
                    </a:p>
                  </a:txBody>
                  <a:tcPr marL="9449" marR="9449" marT="9449" marB="0" anchor="ctr">
                    <a:cell3D prstMaterial="dkEdge">
                      <a:bevel w="77470" h="12700" prst="softRound"/>
                      <a:lightRig rig="flood" dir="t"/>
                    </a:cell3D>
                    <a:solidFill>
                      <a:schemeClr val="tx2"/>
                    </a:solidFill>
                  </a:tcPr>
                </a:tc>
                <a:tc>
                  <a:txBody>
                    <a:bodyPr/>
                    <a:lstStyle/>
                    <a:p>
                      <a:pPr algn="l" fontAlgn="ctr"/>
                      <a:r>
                        <a:rPr lang="es-EC" sz="1200" b="1" u="none" strike="noStrike" dirty="0">
                          <a:solidFill>
                            <a:schemeClr val="bg1"/>
                          </a:solidFill>
                          <a:effectLst/>
                        </a:rPr>
                        <a:t>Objeto Social</a:t>
                      </a:r>
                      <a:endParaRPr lang="es-EC" sz="1200" b="1" i="0" u="none" strike="noStrike" dirty="0">
                        <a:solidFill>
                          <a:schemeClr val="bg1"/>
                        </a:solidFill>
                        <a:effectLst/>
                        <a:latin typeface="Calibri" panose="020F0502020204030204" pitchFamily="34" charset="0"/>
                      </a:endParaRPr>
                    </a:p>
                  </a:txBody>
                  <a:tcPr marL="9449" marR="9449" marT="9449" marB="0" anchor="ctr">
                    <a:cell3D prstMaterial="dkEdge">
                      <a:bevel w="77470" h="12700" prst="softRound"/>
                      <a:lightRig rig="flood" dir="t"/>
                    </a:cell3D>
                    <a:solidFill>
                      <a:schemeClr val="tx2"/>
                    </a:solidFill>
                  </a:tcPr>
                </a:tc>
                <a:tc>
                  <a:txBody>
                    <a:bodyPr/>
                    <a:lstStyle/>
                    <a:p>
                      <a:pPr algn="l" fontAlgn="ctr"/>
                      <a:r>
                        <a:rPr lang="es-EC" sz="1200" b="1" u="none" strike="noStrike">
                          <a:solidFill>
                            <a:schemeClr val="bg1"/>
                          </a:solidFill>
                          <a:effectLst/>
                        </a:rPr>
                        <a:t>Situación Legal</a:t>
                      </a:r>
                      <a:endParaRPr lang="es-EC" sz="1200" b="1" i="0" u="none" strike="noStrike">
                        <a:solidFill>
                          <a:schemeClr val="bg1"/>
                        </a:solidFill>
                        <a:effectLst/>
                        <a:latin typeface="Calibri" panose="020F0502020204030204" pitchFamily="34" charset="0"/>
                      </a:endParaRPr>
                    </a:p>
                  </a:txBody>
                  <a:tcPr marL="9449" marR="9449" marT="9449" marB="0" anchor="ctr">
                    <a:cell3D prstMaterial="dkEdge">
                      <a:bevel w="77470" h="12700" prst="softRound"/>
                      <a:lightRig rig="flood" dir="t"/>
                    </a:cell3D>
                    <a:solidFill>
                      <a:schemeClr val="tx2"/>
                    </a:solidFill>
                  </a:tcPr>
                </a:tc>
                <a:tc>
                  <a:txBody>
                    <a:bodyPr/>
                    <a:lstStyle/>
                    <a:p>
                      <a:pPr algn="l" fontAlgn="ctr"/>
                      <a:r>
                        <a:rPr lang="es-EC" sz="1200" b="1" u="none" strike="noStrike" dirty="0">
                          <a:solidFill>
                            <a:schemeClr val="bg1"/>
                          </a:solidFill>
                          <a:effectLst/>
                        </a:rPr>
                        <a:t>Domicilio</a:t>
                      </a:r>
                      <a:endParaRPr lang="es-EC" sz="1200" b="1" i="0" u="none" strike="noStrike" dirty="0">
                        <a:solidFill>
                          <a:schemeClr val="bg1"/>
                        </a:solidFill>
                        <a:effectLst/>
                        <a:latin typeface="Calibri" panose="020F0502020204030204" pitchFamily="34" charset="0"/>
                      </a:endParaRPr>
                    </a:p>
                  </a:txBody>
                  <a:tcPr marL="9449" marR="9449" marT="9449" marB="0" anchor="ctr">
                    <a:cell3D prstMaterial="dkEdge">
                      <a:bevel w="77470" h="12700" prst="softRound"/>
                      <a:lightRig rig="flood" dir="t"/>
                    </a:cell3D>
                    <a:solidFill>
                      <a:schemeClr val="tx2"/>
                    </a:solidFill>
                  </a:tcPr>
                </a:tc>
              </a:tr>
              <a:tr h="481056">
                <a:tc>
                  <a:txBody>
                    <a:bodyPr/>
                    <a:lstStyle/>
                    <a:p>
                      <a:pPr algn="l" fontAlgn="ctr"/>
                      <a:r>
                        <a:rPr lang="fr-FR" sz="1100" b="1" u="none" strike="noStrike" dirty="0">
                          <a:solidFill>
                            <a:schemeClr val="tx2"/>
                          </a:solidFill>
                          <a:effectLst/>
                        </a:rPr>
                        <a:t>International </a:t>
                      </a:r>
                      <a:r>
                        <a:rPr lang="fr-FR" sz="1100" b="1" u="none" strike="noStrike" dirty="0" err="1">
                          <a:solidFill>
                            <a:schemeClr val="tx2"/>
                          </a:solidFill>
                          <a:effectLst/>
                        </a:rPr>
                        <a:t>Laboratories</a:t>
                      </a:r>
                      <a:r>
                        <a:rPr lang="fr-FR" sz="1100" b="1" u="none" strike="noStrike" dirty="0">
                          <a:solidFill>
                            <a:schemeClr val="tx2"/>
                          </a:solidFill>
                          <a:effectLst/>
                        </a:rPr>
                        <a:t> Services </a:t>
                      </a:r>
                      <a:r>
                        <a:rPr lang="fr-FR" sz="1100" b="1" u="none" strike="noStrike" dirty="0" err="1">
                          <a:solidFill>
                            <a:schemeClr val="tx2"/>
                          </a:solidFill>
                          <a:effectLst/>
                        </a:rPr>
                        <a:t>Interlab</a:t>
                      </a:r>
                      <a:r>
                        <a:rPr lang="fr-FR" sz="1100" b="1" u="none" strike="noStrike" dirty="0">
                          <a:solidFill>
                            <a:schemeClr val="tx2"/>
                          </a:solidFill>
                          <a:effectLst/>
                        </a:rPr>
                        <a:t> S.A</a:t>
                      </a:r>
                      <a:endParaRPr lang="fr-FR"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a:solidFill>
                            <a:schemeClr val="tx2"/>
                          </a:solidFill>
                          <a:effectLst/>
                        </a:rPr>
                        <a:t>Laboratorios para análisis y controles médicos clínicos</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a:solidFill>
                            <a:schemeClr val="tx2"/>
                          </a:solidFill>
                          <a:effectLst/>
                        </a:rPr>
                        <a:t>Activa</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a:solidFill>
                            <a:schemeClr val="tx2"/>
                          </a:solidFill>
                          <a:effectLst/>
                        </a:rPr>
                        <a:t>Guayaquil</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r>
              <a:tr h="413707">
                <a:tc>
                  <a:txBody>
                    <a:bodyPr/>
                    <a:lstStyle/>
                    <a:p>
                      <a:pPr algn="l" fontAlgn="ctr"/>
                      <a:r>
                        <a:rPr lang="es-EC" sz="1100" b="1" u="none" strike="noStrike" dirty="0">
                          <a:solidFill>
                            <a:schemeClr val="tx2"/>
                          </a:solidFill>
                          <a:effectLst/>
                        </a:rPr>
                        <a:t>Centro de Diálisis Contigo S.A. </a:t>
                      </a:r>
                      <a:r>
                        <a:rPr lang="es-EC" sz="1100" b="1" u="none" strike="noStrike" dirty="0" err="1">
                          <a:solidFill>
                            <a:schemeClr val="tx2"/>
                          </a:solidFill>
                          <a:effectLst/>
                        </a:rPr>
                        <a:t>Dialicon</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Atención de Diálisis </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a:solidFill>
                            <a:schemeClr val="tx2"/>
                          </a:solidFill>
                          <a:effectLst/>
                        </a:rPr>
                        <a:t>Activa</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Latacunga</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r>
              <a:tr h="500297">
                <a:tc>
                  <a:txBody>
                    <a:bodyPr/>
                    <a:lstStyle/>
                    <a:p>
                      <a:pPr algn="l" fontAlgn="ctr"/>
                      <a:r>
                        <a:rPr lang="es-EC" sz="1100" b="1" u="none" strike="noStrike" dirty="0">
                          <a:solidFill>
                            <a:schemeClr val="tx2"/>
                          </a:solidFill>
                          <a:effectLst/>
                        </a:rPr>
                        <a:t>Laboratorio Clínico Arriaga C.A</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Patología Clínica mediante análisis bioquímicos hematológicos</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a:solidFill>
                            <a:schemeClr val="tx2"/>
                          </a:solidFill>
                          <a:effectLst/>
                        </a:rPr>
                        <a:t>Inactivo</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a:solidFill>
                            <a:schemeClr val="tx2"/>
                          </a:solidFill>
                          <a:effectLst/>
                        </a:rPr>
                        <a:t>Quito</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r>
              <a:tr h="442571">
                <a:tc>
                  <a:txBody>
                    <a:bodyPr/>
                    <a:lstStyle/>
                    <a:p>
                      <a:pPr algn="l" fontAlgn="ctr"/>
                      <a:r>
                        <a:rPr lang="es-EC" sz="1100" b="1" u="none" strike="noStrike">
                          <a:solidFill>
                            <a:schemeClr val="tx2"/>
                          </a:solidFill>
                          <a:effectLst/>
                        </a:rPr>
                        <a:t>Gruentec C.A.</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Laboratorio clínico, diagnósticos y estudios ambientales, </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Activa</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a:solidFill>
                            <a:schemeClr val="tx2"/>
                          </a:solidFill>
                          <a:effectLst/>
                        </a:rPr>
                        <a:t>Quito</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r>
              <a:tr h="634994">
                <a:tc>
                  <a:txBody>
                    <a:bodyPr/>
                    <a:lstStyle/>
                    <a:p>
                      <a:pPr algn="l" fontAlgn="ctr"/>
                      <a:r>
                        <a:rPr lang="es-EC" sz="1100" b="1" u="none" strike="noStrike">
                          <a:solidFill>
                            <a:schemeClr val="tx2"/>
                          </a:solidFill>
                          <a:effectLst/>
                        </a:rPr>
                        <a:t>Omniscan Radiólogos Asociados S.A</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Servicios de </a:t>
                      </a:r>
                      <a:r>
                        <a:rPr lang="es-EC" sz="1100" b="1" u="none" strike="noStrike" dirty="0" err="1">
                          <a:solidFill>
                            <a:schemeClr val="tx2"/>
                          </a:solidFill>
                          <a:effectLst/>
                        </a:rPr>
                        <a:t>Imagenología</a:t>
                      </a:r>
                      <a:r>
                        <a:rPr lang="es-EC" sz="1100" b="1" u="none" strike="noStrike" dirty="0">
                          <a:solidFill>
                            <a:schemeClr val="tx2"/>
                          </a:solidFill>
                          <a:effectLst/>
                        </a:rPr>
                        <a:t>, Importación y Exportación y comercializados de productos de </a:t>
                      </a:r>
                      <a:r>
                        <a:rPr lang="es-EC" sz="1100" b="1" u="none" strike="noStrike" dirty="0" err="1">
                          <a:solidFill>
                            <a:schemeClr val="tx2"/>
                          </a:solidFill>
                          <a:effectLst/>
                        </a:rPr>
                        <a:t>imagenología</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Activa</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a:solidFill>
                            <a:schemeClr val="tx2"/>
                          </a:solidFill>
                          <a:effectLst/>
                        </a:rPr>
                        <a:t>Quito</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r>
              <a:tr h="442571">
                <a:tc>
                  <a:txBody>
                    <a:bodyPr/>
                    <a:lstStyle/>
                    <a:p>
                      <a:pPr algn="l" fontAlgn="ctr"/>
                      <a:r>
                        <a:rPr lang="es-EC" sz="1100" b="1" u="none" strike="noStrike">
                          <a:solidFill>
                            <a:schemeClr val="tx2"/>
                          </a:solidFill>
                          <a:effectLst/>
                        </a:rPr>
                        <a:t>Laboratorio Clínico Alcívar S.A. Alclinic</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a:solidFill>
                            <a:schemeClr val="tx2"/>
                          </a:solidFill>
                          <a:effectLst/>
                        </a:rPr>
                        <a:t>Laboratorio clínico</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Activa</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Guayaquil</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r>
              <a:tr h="413707">
                <a:tc>
                  <a:txBody>
                    <a:bodyPr/>
                    <a:lstStyle/>
                    <a:p>
                      <a:pPr algn="l" fontAlgn="ctr"/>
                      <a:r>
                        <a:rPr lang="es-EC" sz="1100" b="1" u="none" strike="noStrike">
                          <a:solidFill>
                            <a:schemeClr val="tx2"/>
                          </a:solidFill>
                          <a:effectLst/>
                        </a:rPr>
                        <a:t>Labservice S.A</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a:solidFill>
                            <a:schemeClr val="tx2"/>
                          </a:solidFill>
                          <a:effectLst/>
                        </a:rPr>
                        <a:t>Explotación  de Clínicas y Sanatorios</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Activa</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Portoviejo</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r>
              <a:tr h="404087">
                <a:tc>
                  <a:txBody>
                    <a:bodyPr/>
                    <a:lstStyle/>
                    <a:p>
                      <a:pPr algn="l" fontAlgn="ctr"/>
                      <a:r>
                        <a:rPr lang="es-EC" sz="1100" b="1" u="none" strike="noStrike">
                          <a:solidFill>
                            <a:schemeClr val="tx2"/>
                          </a:solidFill>
                          <a:effectLst/>
                        </a:rPr>
                        <a:t>Pasal Patiño Salvador Cia, Ltda</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a:solidFill>
                            <a:schemeClr val="tx2"/>
                          </a:solidFill>
                          <a:effectLst/>
                        </a:rPr>
                        <a:t>Servicio, tratamiento de hemodiálisis</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Activa</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Guayaquil</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r>
              <a:tr h="452192">
                <a:tc>
                  <a:txBody>
                    <a:bodyPr/>
                    <a:lstStyle/>
                    <a:p>
                      <a:pPr algn="l" fontAlgn="ctr"/>
                      <a:r>
                        <a:rPr lang="es-EC" sz="1100" b="1" u="none" strike="noStrike" dirty="0" err="1">
                          <a:solidFill>
                            <a:schemeClr val="tx2"/>
                          </a:solidFill>
                          <a:effectLst/>
                        </a:rPr>
                        <a:t>Hospimagenes</a:t>
                      </a:r>
                      <a:r>
                        <a:rPr lang="es-EC" sz="1100" b="1" u="none" strike="noStrike" dirty="0">
                          <a:solidFill>
                            <a:schemeClr val="tx2"/>
                          </a:solidFill>
                          <a:effectLst/>
                        </a:rPr>
                        <a:t> S.A.</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a:solidFill>
                            <a:schemeClr val="tx2"/>
                          </a:solidFill>
                          <a:effectLst/>
                        </a:rPr>
                        <a:t>Provisión de Imagenología </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a:solidFill>
                            <a:schemeClr val="tx2"/>
                          </a:solidFill>
                          <a:effectLst/>
                        </a:rPr>
                        <a:t>Activa</a:t>
                      </a:r>
                      <a:endParaRPr lang="es-EC" sz="1100" b="1" i="0" u="none" strike="noStrike">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c>
                  <a:txBody>
                    <a:bodyPr/>
                    <a:lstStyle/>
                    <a:p>
                      <a:pPr algn="l" fontAlgn="ctr"/>
                      <a:r>
                        <a:rPr lang="es-EC" sz="1100" b="1" u="none" strike="noStrike" dirty="0">
                          <a:solidFill>
                            <a:schemeClr val="tx2"/>
                          </a:solidFill>
                          <a:effectLst/>
                        </a:rPr>
                        <a:t>Quito</a:t>
                      </a:r>
                      <a:endParaRPr lang="es-EC" sz="1100" b="1" i="0" u="none" strike="noStrike" dirty="0">
                        <a:solidFill>
                          <a:schemeClr val="tx2"/>
                        </a:solidFill>
                        <a:effectLst/>
                        <a:latin typeface="Calibri" panose="020F0502020204030204" pitchFamily="34" charset="0"/>
                      </a:endParaRPr>
                    </a:p>
                  </a:txBody>
                  <a:tcPr marL="9449" marR="9449" marT="9449" marB="0" anchor="ctr">
                    <a:cell3D prstMaterial="dkEdge">
                      <a:bevel prst="riblet"/>
                      <a:lightRig rig="flood" dir="t"/>
                    </a:cell3D>
                    <a:solidFill>
                      <a:schemeClr val="bg1"/>
                    </a:solidFill>
                  </a:tcPr>
                </a:tc>
              </a:tr>
            </a:tbl>
          </a:graphicData>
        </a:graphic>
      </p:graphicFrame>
      <p:sp>
        <p:nvSpPr>
          <p:cNvPr id="2" name="1 Rectángulo"/>
          <p:cNvSpPr/>
          <p:nvPr/>
        </p:nvSpPr>
        <p:spPr>
          <a:xfrm>
            <a:off x="214178" y="5954346"/>
            <a:ext cx="6300700" cy="2880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es-EC" sz="1000" b="1" dirty="0" smtClean="0">
                <a:solidFill>
                  <a:schemeClr val="tx1"/>
                </a:solidFill>
              </a:rPr>
              <a:t>Fuente: Superintendencia de Compañías</a:t>
            </a:r>
            <a:endParaRPr lang="es-EC" sz="1000" b="1" dirty="0">
              <a:solidFill>
                <a:schemeClr val="tx1"/>
              </a:solidFill>
            </a:endParaRPr>
          </a:p>
        </p:txBody>
      </p:sp>
    </p:spTree>
    <p:extLst>
      <p:ext uri="{BB962C8B-B14F-4D97-AF65-F5344CB8AC3E}">
        <p14:creationId xmlns:p14="http://schemas.microsoft.com/office/powerpoint/2010/main" val="8669194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6 CuadroTexto"/>
          <p:cNvSpPr txBox="1"/>
          <p:nvPr/>
        </p:nvSpPr>
        <p:spPr>
          <a:xfrm>
            <a:off x="383365" y="246842"/>
            <a:ext cx="8462744" cy="830997"/>
          </a:xfrm>
          <a:prstGeom prst="rect">
            <a:avLst/>
          </a:prstGeom>
          <a:noFill/>
          <a:ln>
            <a:noFill/>
          </a:ln>
        </p:spPr>
        <p:txBody>
          <a:bodyPr wrap="square" rtlCol="0">
            <a:spAutoFit/>
          </a:bodyPr>
          <a:lstStyle/>
          <a:p>
            <a:pPr algn="r"/>
            <a:r>
              <a:rPr lang="es-EC" sz="2400" b="1" dirty="0" smtClean="0">
                <a:latin typeface="+mj-lt"/>
                <a:ea typeface="Tahoma" panose="020B0604030504040204" pitchFamily="34" charset="0"/>
                <a:cs typeface="Tahoma" panose="020B0604030504040204" pitchFamily="34" charset="0"/>
              </a:rPr>
              <a:t>EMPRESAS DE MEDICINA PREPAGADA </a:t>
            </a:r>
          </a:p>
          <a:p>
            <a:pPr algn="r"/>
            <a:r>
              <a:rPr lang="es-EC" sz="2400" b="1" dirty="0" smtClean="0">
                <a:latin typeface="+mj-lt"/>
                <a:ea typeface="Tahoma" panose="020B0604030504040204" pitchFamily="34" charset="0"/>
                <a:cs typeface="Tahoma" panose="020B0604030504040204" pitchFamily="34" charset="0"/>
              </a:rPr>
              <a:t>EXCLUIDAS EN EL INFORME ACTUARIAL DEL IESS </a:t>
            </a:r>
          </a:p>
        </p:txBody>
      </p:sp>
      <p:graphicFrame>
        <p:nvGraphicFramePr>
          <p:cNvPr id="3" name="Diagrama 2"/>
          <p:cNvGraphicFramePr/>
          <p:nvPr>
            <p:extLst>
              <p:ext uri="{D42A27DB-BD31-4B8C-83A1-F6EECF244321}">
                <p14:modId xmlns:p14="http://schemas.microsoft.com/office/powerpoint/2010/main" val="693183874"/>
              </p:ext>
            </p:extLst>
          </p:nvPr>
        </p:nvGraphicFramePr>
        <p:xfrm>
          <a:off x="755576" y="1268760"/>
          <a:ext cx="7694684" cy="42898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144087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6 CuadroTexto"/>
          <p:cNvSpPr txBox="1"/>
          <p:nvPr/>
        </p:nvSpPr>
        <p:spPr>
          <a:xfrm>
            <a:off x="2267743" y="246843"/>
            <a:ext cx="6578365" cy="830997"/>
          </a:xfrm>
          <a:prstGeom prst="rect">
            <a:avLst/>
          </a:prstGeom>
          <a:noFill/>
          <a:ln>
            <a:noFill/>
          </a:ln>
        </p:spPr>
        <p:txBody>
          <a:bodyPr wrap="square" rtlCol="0">
            <a:spAutoFit/>
          </a:bodyPr>
          <a:lstStyle/>
          <a:p>
            <a:pPr algn="ctr"/>
            <a:r>
              <a:rPr lang="es-EC" sz="2400" b="1" dirty="0" smtClean="0">
                <a:latin typeface="+mj-lt"/>
                <a:ea typeface="Tahoma" panose="020B0604030504040204" pitchFamily="34" charset="0"/>
                <a:cs typeface="Tahoma" panose="020B0604030504040204" pitchFamily="34" charset="0"/>
              </a:rPr>
              <a:t>CUADRO DE UTILIDADES PRESENTADO POR EL DEPARTAMENTO ACTUARIAL DEL IESS</a:t>
            </a:r>
          </a:p>
        </p:txBody>
      </p:sp>
      <p:sp>
        <p:nvSpPr>
          <p:cNvPr id="5" name="Elipse 4"/>
          <p:cNvSpPr/>
          <p:nvPr/>
        </p:nvSpPr>
        <p:spPr>
          <a:xfrm>
            <a:off x="6372200" y="5517232"/>
            <a:ext cx="1224136"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aphicFrame>
        <p:nvGraphicFramePr>
          <p:cNvPr id="4" name="Tabla 3"/>
          <p:cNvGraphicFramePr>
            <a:graphicFrameLocks noGrp="1"/>
          </p:cNvGraphicFramePr>
          <p:nvPr>
            <p:extLst>
              <p:ext uri="{D42A27DB-BD31-4B8C-83A1-F6EECF244321}">
                <p14:modId xmlns:p14="http://schemas.microsoft.com/office/powerpoint/2010/main" val="1422436744"/>
              </p:ext>
            </p:extLst>
          </p:nvPr>
        </p:nvGraphicFramePr>
        <p:xfrm>
          <a:off x="389868" y="1211427"/>
          <a:ext cx="8300009" cy="4665844"/>
        </p:xfrm>
        <a:graphic>
          <a:graphicData uri="http://schemas.openxmlformats.org/drawingml/2006/table">
            <a:tbl>
              <a:tblPr/>
              <a:tblGrid>
                <a:gridCol w="2736159"/>
                <a:gridCol w="1755456"/>
                <a:gridCol w="1503743"/>
                <a:gridCol w="1127808"/>
                <a:gridCol w="1176843"/>
              </a:tblGrid>
              <a:tr h="348613">
                <a:tc>
                  <a:txBody>
                    <a:bodyPr/>
                    <a:lstStyle/>
                    <a:p>
                      <a:pPr algn="ctr" fontAlgn="ctr"/>
                      <a:r>
                        <a:rPr lang="es-EC" sz="1400" b="1" i="0" u="none" strike="noStrike" dirty="0">
                          <a:solidFill>
                            <a:srgbClr val="FFFFFF"/>
                          </a:solidFill>
                          <a:effectLst/>
                          <a:latin typeface="Calibri" panose="020F0502020204030204" pitchFamily="34" charset="0"/>
                        </a:rPr>
                        <a:t>RAZÓN SOCIAL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ctr" fontAlgn="ctr"/>
                      <a:r>
                        <a:rPr lang="es-EC" sz="1400" b="1" i="0" u="none" strike="noStrike" dirty="0">
                          <a:solidFill>
                            <a:srgbClr val="FFFFFF"/>
                          </a:solidFill>
                          <a:effectLst/>
                          <a:latin typeface="Calibri" panose="020F0502020204030204" pitchFamily="34" charset="0"/>
                        </a:rPr>
                        <a:t>Ingresos prestacionales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ctr" fontAlgn="ctr"/>
                      <a:r>
                        <a:rPr lang="es-EC" sz="1400" b="1" i="0" u="none" strike="noStrike">
                          <a:solidFill>
                            <a:srgbClr val="FFFFFF"/>
                          </a:solidFill>
                          <a:effectLst/>
                          <a:latin typeface="Calibri" panose="020F0502020204030204" pitchFamily="34" charset="0"/>
                        </a:rPr>
                        <a:t>Gastos prestacionales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ctr" fontAlgn="ctr"/>
                      <a:r>
                        <a:rPr lang="es-EC" sz="1400" b="1" i="0" u="none" strike="noStrike" dirty="0">
                          <a:solidFill>
                            <a:srgbClr val="FFFFFF"/>
                          </a:solidFill>
                          <a:effectLst/>
                          <a:latin typeface="Calibri" panose="020F0502020204030204" pitchFamily="34" charset="0"/>
                        </a:rPr>
                        <a:t>Utilidad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ctr" fontAlgn="ctr"/>
                      <a:r>
                        <a:rPr lang="es-EC" sz="1400" b="1" i="0" u="none" strike="noStrike" dirty="0">
                          <a:solidFill>
                            <a:srgbClr val="FFFFFF"/>
                          </a:solidFill>
                          <a:effectLst/>
                          <a:latin typeface="Calibri" panose="020F0502020204030204" pitchFamily="34" charset="0"/>
                        </a:rPr>
                        <a:t>Ratio de Gasto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r>
              <a:tr h="224912">
                <a:tc>
                  <a:txBody>
                    <a:bodyPr/>
                    <a:lstStyle/>
                    <a:p>
                      <a:pPr algn="l" fontAlgn="ctr"/>
                      <a:r>
                        <a:rPr lang="es-EC" sz="1100" b="1" i="0" u="none" strike="noStrike" dirty="0">
                          <a:solidFill>
                            <a:srgbClr val="000000"/>
                          </a:solidFill>
                          <a:effectLst/>
                          <a:latin typeface="Calibri" panose="020F0502020204030204" pitchFamily="34" charset="0"/>
                        </a:rPr>
                        <a:t>SALUD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149'289.092,00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88'892.648,90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60'396.443,10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59,54%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a:solidFill>
                            <a:srgbClr val="000000"/>
                          </a:solidFill>
                          <a:effectLst/>
                          <a:latin typeface="Calibri" panose="020F0502020204030204" pitchFamily="34" charset="0"/>
                        </a:rPr>
                        <a:t>ECUASANITAS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54,057.476,22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54'057.476,22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dirty="0">
                          <a:solidFill>
                            <a:srgbClr val="000000"/>
                          </a:solidFill>
                          <a:effectLst/>
                          <a:latin typeface="Calibri" panose="020F0502020204030204" pitchFamily="34" charset="0"/>
                        </a:rPr>
                        <a:t>HUMANA 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35'299.080,16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35'299.080,16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a:solidFill>
                            <a:srgbClr val="000000"/>
                          </a:solidFill>
                          <a:effectLst/>
                          <a:latin typeface="Calibri" panose="020F0502020204030204" pitchFamily="34" charset="0"/>
                        </a:rPr>
                        <a:t>INTERLAB 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22'607.181,60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6´046.292,06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16´560.889,54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26,75%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a:solidFill>
                            <a:srgbClr val="000000"/>
                          </a:solidFill>
                          <a:effectLst/>
                          <a:latin typeface="Calibri" panose="020F0502020204030204" pitchFamily="34" charset="0"/>
                        </a:rPr>
                        <a:t>MEDILCAFE 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15'926.846,85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8'852.843,49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7´074.003,36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55,58%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a:solidFill>
                            <a:srgbClr val="000000"/>
                          </a:solidFill>
                          <a:effectLst/>
                          <a:latin typeface="Calibri" panose="020F0502020204030204" pitchFamily="34" charset="0"/>
                        </a:rPr>
                        <a:t>CRUZ BLANCA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14'247.733,53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4'790.384,37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9'457.349,16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33,62%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dirty="0">
                          <a:solidFill>
                            <a:srgbClr val="000000"/>
                          </a:solidFill>
                          <a:effectLst/>
                          <a:latin typeface="Calibri" panose="020F0502020204030204" pitchFamily="34" charset="0"/>
                        </a:rPr>
                        <a:t>CENTRO DE DIÁLISIS CONTIGO S.A DIALICON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8'687.816,29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832.386,67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7'855.429,62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9,58%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dirty="0">
                          <a:solidFill>
                            <a:srgbClr val="000000"/>
                          </a:solidFill>
                          <a:effectLst/>
                          <a:latin typeface="Calibri" panose="020F0502020204030204" pitchFamily="34" charset="0"/>
                        </a:rPr>
                        <a:t>MEDICINA INTERNACIONAL KENNEDY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6'637.953,48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4'440.789,65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2'197.163,83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66,90%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dirty="0">
                          <a:solidFill>
                            <a:srgbClr val="000000"/>
                          </a:solidFill>
                          <a:effectLst/>
                          <a:latin typeface="Calibri" panose="020F0502020204030204" pitchFamily="34" charset="0"/>
                        </a:rPr>
                        <a:t>INMEDICAL MEDICINA INTERNACIONAL 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9'608.953,48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l" fontAlgn="b"/>
                      <a:r>
                        <a:rPr lang="es-EC"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9'608.227,48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l" fontAlgn="b"/>
                      <a:r>
                        <a:rPr lang="es-EC"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a:solidFill>
                            <a:srgbClr val="000000"/>
                          </a:solidFill>
                          <a:effectLst/>
                          <a:latin typeface="Calibri" panose="020F0502020204030204" pitchFamily="34" charset="0"/>
                        </a:rPr>
                        <a:t>LABORATORIO CLÍNICO ARRIAGA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4'552.296,31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l" fontAlgn="b"/>
                      <a:r>
                        <a:rPr lang="es-EC"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4'552.041,71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dirty="0">
                          <a:solidFill>
                            <a:srgbClr val="000000"/>
                          </a:solidFill>
                          <a:effectLst/>
                          <a:latin typeface="Calibri" panose="020F0502020204030204" pitchFamily="34" charset="0"/>
                        </a:rPr>
                        <a:t>GRUENTEC CIA. LTDA.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4'383.159,83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268.118,12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4'115.041,71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a:solidFill>
                            <a:srgbClr val="000000"/>
                          </a:solidFill>
                          <a:effectLst/>
                          <a:latin typeface="Calibri" panose="020F0502020204030204" pitchFamily="34" charset="0"/>
                        </a:rPr>
                        <a:t>OMNISCAN RADIÓLOGOS ASOCIADOS 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l" fontAlgn="b"/>
                      <a:r>
                        <a:rPr lang="es-EC"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670.431,56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l" fontAlgn="b"/>
                      <a:r>
                        <a:rPr lang="es-EC"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l" fontAlgn="b"/>
                      <a:r>
                        <a:rPr lang="es-EC"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dirty="0">
                          <a:solidFill>
                            <a:srgbClr val="000000"/>
                          </a:solidFill>
                          <a:effectLst/>
                          <a:latin typeface="Calibri" panose="020F0502020204030204" pitchFamily="34" charset="0"/>
                        </a:rPr>
                        <a:t>LABORATORIO CLÍNICO ALCÍVAR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3'660.398,33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268.565,38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3'391.832,95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7,34%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dirty="0">
                          <a:solidFill>
                            <a:srgbClr val="000000"/>
                          </a:solidFill>
                          <a:effectLst/>
                          <a:latin typeface="Calibri" panose="020F0502020204030204" pitchFamily="34" charset="0"/>
                        </a:rPr>
                        <a:t>LABSERVICES 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2'949.023,95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864.859,08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2'084.164,87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29,33%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dirty="0">
                          <a:solidFill>
                            <a:srgbClr val="000000"/>
                          </a:solidFill>
                          <a:effectLst/>
                          <a:latin typeface="Calibri" panose="020F0502020204030204" pitchFamily="34" charset="0"/>
                        </a:rPr>
                        <a:t>PASAL PATIÑO SALVADOR CIA LTDA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2'892.260,00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359.729,35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2'532.530,65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12,44%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ctr"/>
                      <a:r>
                        <a:rPr lang="es-EC" sz="1100" b="1" i="0" u="none" strike="noStrike" dirty="0">
                          <a:solidFill>
                            <a:srgbClr val="000000"/>
                          </a:solidFill>
                          <a:effectLst/>
                          <a:latin typeface="Calibri" panose="020F0502020204030204" pitchFamily="34" charset="0"/>
                        </a:rPr>
                        <a:t>HOSPIMAGENES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2'404.342,01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549.860,69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a:solidFill>
                            <a:srgbClr val="000000"/>
                          </a:solidFill>
                          <a:effectLst/>
                          <a:latin typeface="Calibri" panose="020F0502020204030204" pitchFamily="34" charset="0"/>
                        </a:rPr>
                        <a:t>1'854.481,32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a:solidFill>
                            <a:srgbClr val="000000"/>
                          </a:solidFill>
                          <a:effectLst/>
                          <a:latin typeface="Calibri" panose="020F0502020204030204" pitchFamily="34" charset="0"/>
                        </a:rPr>
                        <a:t>22,87%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24912">
                <a:tc>
                  <a:txBody>
                    <a:bodyPr/>
                    <a:lstStyle/>
                    <a:p>
                      <a:pPr algn="l" fontAlgn="b"/>
                      <a:r>
                        <a:rPr lang="es-EC"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l" fontAlgn="b"/>
                      <a:r>
                        <a:rPr lang="es-EC"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l" fontAlgn="b"/>
                      <a:r>
                        <a:rPr lang="es-EC"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l" fontAlgn="b"/>
                      <a:r>
                        <a:rPr lang="es-EC"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l" fontAlgn="b"/>
                      <a:r>
                        <a:rPr lang="es-EC"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406096">
                <a:tc>
                  <a:txBody>
                    <a:bodyPr/>
                    <a:lstStyle/>
                    <a:p>
                      <a:pPr algn="ctr" fontAlgn="ctr"/>
                      <a:r>
                        <a:rPr lang="es-EC" sz="1200" b="1" i="0" u="none" strike="noStrike" dirty="0">
                          <a:solidFill>
                            <a:srgbClr val="FFFFFF"/>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r" fontAlgn="b"/>
                      <a:r>
                        <a:rPr lang="es-EC" sz="1200" b="1" i="0" u="none" strike="noStrike" dirty="0">
                          <a:solidFill>
                            <a:srgbClr val="FFFFFF"/>
                          </a:solidFill>
                          <a:effectLst/>
                          <a:latin typeface="Calibri" panose="020F0502020204030204" pitchFamily="34" charset="0"/>
                        </a:rPr>
                        <a:t>337'202.888,04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r" fontAlgn="b"/>
                      <a:r>
                        <a:rPr lang="es-EC" sz="1200" b="1" i="0" u="none" strike="noStrike">
                          <a:solidFill>
                            <a:srgbClr val="FFFFFF"/>
                          </a:solidFill>
                          <a:effectLst/>
                          <a:latin typeface="Calibri" panose="020F0502020204030204" pitchFamily="34" charset="0"/>
                        </a:rPr>
                        <a:t>116'836,909,32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r" fontAlgn="ctr"/>
                      <a:r>
                        <a:rPr lang="es-EC" sz="1200" b="1" i="0" u="none" strike="noStrike" dirty="0">
                          <a:solidFill>
                            <a:srgbClr val="FFFFFF"/>
                          </a:solidFill>
                          <a:effectLst/>
                          <a:latin typeface="Calibri" panose="020F0502020204030204" pitchFamily="34" charset="0"/>
                        </a:rPr>
                        <a:t>221'036,410,28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r" fontAlgn="b"/>
                      <a:r>
                        <a:rPr lang="es-EC" sz="1200" b="1" i="0" u="none" strike="noStrike" dirty="0">
                          <a:solidFill>
                            <a:srgbClr val="FFFFFF"/>
                          </a:solidFill>
                          <a:effectLst/>
                          <a:latin typeface="Calibri" panose="020F0502020204030204" pitchFamily="34" charset="0"/>
                        </a:rPr>
                        <a:t>34,65%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r>
            </a:tbl>
          </a:graphicData>
        </a:graphic>
      </p:graphicFrame>
      <p:sp>
        <p:nvSpPr>
          <p:cNvPr id="6" name="Elipse 5"/>
          <p:cNvSpPr/>
          <p:nvPr/>
        </p:nvSpPr>
        <p:spPr>
          <a:xfrm>
            <a:off x="6372200" y="5373216"/>
            <a:ext cx="1296144"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Elipse 6"/>
          <p:cNvSpPr/>
          <p:nvPr/>
        </p:nvSpPr>
        <p:spPr>
          <a:xfrm>
            <a:off x="3419872" y="1844824"/>
            <a:ext cx="4464496"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Elipse 12"/>
          <p:cNvSpPr/>
          <p:nvPr/>
        </p:nvSpPr>
        <p:spPr>
          <a:xfrm>
            <a:off x="3786182" y="3429000"/>
            <a:ext cx="4098186" cy="3038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42226568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786182"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6 CuadroTexto"/>
          <p:cNvSpPr txBox="1"/>
          <p:nvPr/>
        </p:nvSpPr>
        <p:spPr>
          <a:xfrm>
            <a:off x="2565635" y="193968"/>
            <a:ext cx="6578365" cy="707886"/>
          </a:xfrm>
          <a:prstGeom prst="rect">
            <a:avLst/>
          </a:prstGeom>
          <a:noFill/>
          <a:ln>
            <a:noFill/>
          </a:ln>
        </p:spPr>
        <p:txBody>
          <a:bodyPr wrap="square" rtlCol="0">
            <a:spAutoFit/>
          </a:bodyPr>
          <a:lstStyle/>
          <a:p>
            <a:pPr algn="ctr"/>
            <a:r>
              <a:rPr lang="es-EC" sz="2000" b="1" dirty="0" smtClean="0">
                <a:latin typeface="+mj-lt"/>
                <a:ea typeface="Tahoma" panose="020B0604030504040204" pitchFamily="34" charset="0"/>
                <a:cs typeface="Tahoma" panose="020B0604030504040204" pitchFamily="34" charset="0"/>
              </a:rPr>
              <a:t>COMPARATIVO DE UTILIDADES EMPRESAS MEDICINA PREPAGADA 2014</a:t>
            </a:r>
          </a:p>
        </p:txBody>
      </p:sp>
      <p:graphicFrame>
        <p:nvGraphicFramePr>
          <p:cNvPr id="4" name="Tabla 3"/>
          <p:cNvGraphicFramePr>
            <a:graphicFrameLocks noGrp="1"/>
          </p:cNvGraphicFramePr>
          <p:nvPr>
            <p:extLst>
              <p:ext uri="{D42A27DB-BD31-4B8C-83A1-F6EECF244321}">
                <p14:modId xmlns:p14="http://schemas.microsoft.com/office/powerpoint/2010/main" val="3661371867"/>
              </p:ext>
            </p:extLst>
          </p:nvPr>
        </p:nvGraphicFramePr>
        <p:xfrm>
          <a:off x="395536" y="996343"/>
          <a:ext cx="7947782" cy="4848326"/>
        </p:xfrm>
        <a:graphic>
          <a:graphicData uri="http://schemas.openxmlformats.org/drawingml/2006/table">
            <a:tbl>
              <a:tblPr/>
              <a:tblGrid>
                <a:gridCol w="2620045"/>
                <a:gridCol w="1680960"/>
                <a:gridCol w="1439929"/>
                <a:gridCol w="1079947"/>
                <a:gridCol w="1126901"/>
              </a:tblGrid>
              <a:tr h="612302">
                <a:tc>
                  <a:txBody>
                    <a:bodyPr/>
                    <a:lstStyle/>
                    <a:p>
                      <a:pPr algn="ctr" fontAlgn="ctr"/>
                      <a:r>
                        <a:rPr lang="es-EC" sz="1400" b="1" i="0" u="none" strike="noStrike" dirty="0">
                          <a:solidFill>
                            <a:srgbClr val="FFFFFF"/>
                          </a:solidFill>
                          <a:effectLst/>
                          <a:latin typeface="Calibri" panose="020F0502020204030204" pitchFamily="34" charset="0"/>
                        </a:rPr>
                        <a:t>RAZÓN SOCIAL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ctr" fontAlgn="ctr"/>
                      <a:r>
                        <a:rPr lang="es-EC" sz="1400" b="1" i="0" u="none" strike="noStrike" dirty="0">
                          <a:solidFill>
                            <a:srgbClr val="FFFFFF"/>
                          </a:solidFill>
                          <a:effectLst/>
                          <a:latin typeface="Calibri" panose="020F0502020204030204" pitchFamily="34" charset="0"/>
                        </a:rPr>
                        <a:t>Ingresos </a:t>
                      </a:r>
                      <a:r>
                        <a:rPr lang="es-EC" sz="1400" b="1" i="0" u="none" strike="noStrike" dirty="0" smtClean="0">
                          <a:solidFill>
                            <a:srgbClr val="FFFFFF"/>
                          </a:solidFill>
                          <a:effectLst/>
                          <a:latin typeface="Calibri" panose="020F0502020204030204" pitchFamily="34" charset="0"/>
                        </a:rPr>
                        <a:t>totales</a:t>
                      </a:r>
                      <a:endParaRPr lang="es-EC" sz="1400" b="1" i="0" u="none" strike="noStrike" dirty="0">
                        <a:solidFill>
                          <a:srgbClr val="FFFFFF"/>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ctr" fontAlgn="ctr"/>
                      <a:r>
                        <a:rPr lang="es-EC" sz="1400" b="1" i="0" u="none" strike="noStrike" dirty="0">
                          <a:solidFill>
                            <a:srgbClr val="FFFFFF"/>
                          </a:solidFill>
                          <a:effectLst/>
                          <a:latin typeface="Calibri" panose="020F0502020204030204" pitchFamily="34" charset="0"/>
                        </a:rPr>
                        <a:t>Gastos </a:t>
                      </a:r>
                      <a:r>
                        <a:rPr lang="es-EC" sz="1400" b="1" i="0" u="none" strike="noStrike" dirty="0" smtClean="0">
                          <a:solidFill>
                            <a:srgbClr val="FFFFFF"/>
                          </a:solidFill>
                          <a:effectLst/>
                          <a:latin typeface="Calibri" panose="020F0502020204030204" pitchFamily="34" charset="0"/>
                        </a:rPr>
                        <a:t> administrativos,</a:t>
                      </a:r>
                      <a:r>
                        <a:rPr lang="es-EC" sz="1400" b="1" i="0" u="none" strike="noStrike" baseline="0" dirty="0" smtClean="0">
                          <a:solidFill>
                            <a:srgbClr val="FFFFFF"/>
                          </a:solidFill>
                          <a:effectLst/>
                          <a:latin typeface="Calibri" panose="020F0502020204030204" pitchFamily="34" charset="0"/>
                        </a:rPr>
                        <a:t> médicos y otros</a:t>
                      </a:r>
                      <a:endParaRPr lang="es-EC" sz="1400" b="1" i="0" u="none" strike="noStrike" dirty="0">
                        <a:solidFill>
                          <a:srgbClr val="FFFFFF"/>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ctr" fontAlgn="ctr"/>
                      <a:r>
                        <a:rPr lang="es-EC" sz="1400" b="1" i="0" u="none" strike="noStrike" dirty="0" smtClean="0">
                          <a:solidFill>
                            <a:srgbClr val="FFFFFF"/>
                          </a:solidFill>
                          <a:effectLst/>
                          <a:latin typeface="Calibri" panose="020F0502020204030204" pitchFamily="34" charset="0"/>
                        </a:rPr>
                        <a:t>Impuesto</a:t>
                      </a:r>
                      <a:r>
                        <a:rPr lang="es-EC" sz="1400" b="1" i="0" u="none" strike="noStrike" baseline="0" dirty="0" smtClean="0">
                          <a:solidFill>
                            <a:srgbClr val="FFFFFF"/>
                          </a:solidFill>
                          <a:effectLst/>
                          <a:latin typeface="Calibri" panose="020F0502020204030204" pitchFamily="34" charset="0"/>
                        </a:rPr>
                        <a:t> a la Renta</a:t>
                      </a:r>
                      <a:endParaRPr lang="es-EC" sz="1400" b="1" i="0" u="none" strike="noStrike" dirty="0">
                        <a:solidFill>
                          <a:srgbClr val="FFFFFF"/>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ctr" fontAlgn="ctr"/>
                      <a:r>
                        <a:rPr lang="es-EC" sz="1400" b="1" i="0" u="none" strike="noStrike" dirty="0" smtClean="0">
                          <a:solidFill>
                            <a:srgbClr val="FFFFFF"/>
                          </a:solidFill>
                          <a:effectLst/>
                          <a:latin typeface="Calibri" panose="020F0502020204030204" pitchFamily="34" charset="0"/>
                        </a:rPr>
                        <a:t>Utilidad</a:t>
                      </a:r>
                      <a:endParaRPr lang="es-EC" sz="1400" b="1" i="0" u="none" strike="noStrike" dirty="0">
                        <a:solidFill>
                          <a:srgbClr val="FFFFFF"/>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r>
              <a:tr h="211997">
                <a:tc>
                  <a:txBody>
                    <a:bodyPr/>
                    <a:lstStyle/>
                    <a:p>
                      <a:pPr algn="l" fontAlgn="ctr"/>
                      <a:r>
                        <a:rPr lang="es-EC" sz="1100" b="1" i="0" u="none" strike="noStrike" dirty="0">
                          <a:solidFill>
                            <a:srgbClr val="000000"/>
                          </a:solidFill>
                          <a:effectLst/>
                          <a:latin typeface="Calibri" panose="020F0502020204030204" pitchFamily="34" charset="0"/>
                        </a:rPr>
                        <a:t>SALUD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137´032.857</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121’418.789</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3’107,793</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000000"/>
                          </a:solidFill>
                          <a:effectLst/>
                          <a:latin typeface="Calibri" panose="020F0502020204030204" pitchFamily="34" charset="0"/>
                        </a:rPr>
                        <a:t>10’164.165</a:t>
                      </a:r>
                      <a:endParaRPr lang="es-EC"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BMI</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67’895.215</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65’970.466</a:t>
                      </a:r>
                      <a:r>
                        <a:rPr lang="es-EC"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383.728</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000000"/>
                          </a:solidFill>
                          <a:effectLst/>
                          <a:latin typeface="Calibri" panose="020F0502020204030204" pitchFamily="34" charset="0"/>
                        </a:rPr>
                        <a:t>1’252.309</a:t>
                      </a:r>
                      <a:endParaRPr lang="es-EC"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ECUASANITAS</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52’038.311</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45’776.583</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1’173.854</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000000"/>
                          </a:solidFill>
                          <a:effectLst/>
                          <a:latin typeface="Calibri" panose="020F0502020204030204" pitchFamily="34" charset="0"/>
                        </a:rPr>
                        <a:t>4’148.615</a:t>
                      </a:r>
                      <a:endParaRPr lang="es-EC"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a:solidFill>
                            <a:srgbClr val="000000"/>
                          </a:solidFill>
                          <a:effectLst/>
                          <a:latin typeface="Calibri" panose="020F0502020204030204" pitchFamily="34" charset="0"/>
                        </a:rPr>
                        <a:t>HUMANA 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32’933.926</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31¨567.119</a:t>
                      </a:r>
                      <a:r>
                        <a:rPr lang="es-EC"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137.909</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000000"/>
                          </a:solidFill>
                          <a:effectLst/>
                          <a:latin typeface="Calibri" panose="020F0502020204030204" pitchFamily="34" charset="0"/>
                        </a:rPr>
                        <a:t>1´023.877</a:t>
                      </a:r>
                      <a:endParaRPr lang="es-EC"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BEST</a:t>
                      </a:r>
                      <a:r>
                        <a:rPr lang="es-EC" sz="1100" b="1" i="0" u="none" strike="noStrike" baseline="0" dirty="0" smtClean="0">
                          <a:solidFill>
                            <a:srgbClr val="000000"/>
                          </a:solidFill>
                          <a:effectLst/>
                          <a:latin typeface="Calibri" panose="020F0502020204030204" pitchFamily="34" charset="0"/>
                        </a:rPr>
                        <a:t> DOCTOR</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23’020.317</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27’537.944</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FF0000"/>
                          </a:solidFill>
                          <a:effectLst/>
                          <a:latin typeface="Calibri" panose="020F0502020204030204" pitchFamily="34" charset="0"/>
                        </a:rPr>
                        <a:t>- 4’517.627</a:t>
                      </a:r>
                      <a:endParaRPr lang="es-EC" sz="11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CONFIAMED</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18’280.190</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18’916.365</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FF0000"/>
                          </a:solidFill>
                          <a:effectLst/>
                          <a:latin typeface="Calibri" panose="020F0502020204030204" pitchFamily="34" charset="0"/>
                        </a:rPr>
                        <a:t>-</a:t>
                      </a:r>
                      <a:r>
                        <a:rPr lang="es-EC" sz="1100" b="1" i="0" u="none" strike="noStrike" baseline="0" dirty="0" smtClean="0">
                          <a:solidFill>
                            <a:srgbClr val="FF0000"/>
                          </a:solidFill>
                          <a:effectLst/>
                          <a:latin typeface="Calibri" panose="020F0502020204030204" pitchFamily="34" charset="0"/>
                        </a:rPr>
                        <a:t> </a:t>
                      </a:r>
                      <a:r>
                        <a:rPr lang="es-EC" sz="1100" b="1" i="0" u="none" strike="noStrike" dirty="0" smtClean="0">
                          <a:solidFill>
                            <a:srgbClr val="FF0000"/>
                          </a:solidFill>
                          <a:effectLst/>
                          <a:latin typeface="Calibri" panose="020F0502020204030204" pitchFamily="34" charset="0"/>
                        </a:rPr>
                        <a:t>663.175</a:t>
                      </a:r>
                      <a:endParaRPr lang="es-EC" sz="11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CRUZ BLANCA</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18’064.941</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16’117-816</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597.659</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chemeClr val="tx1"/>
                          </a:solidFill>
                          <a:effectLst/>
                          <a:latin typeface="Calibri" panose="020F0502020204030204" pitchFamily="34" charset="0"/>
                        </a:rPr>
                        <a:t>1’057.397</a:t>
                      </a:r>
                      <a:endParaRPr lang="es-EC" sz="1100" b="1" i="0" u="none" strike="noStrike" dirty="0">
                        <a:solidFill>
                          <a:schemeClr val="tx1"/>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MED</a:t>
                      </a:r>
                      <a:r>
                        <a:rPr lang="es-EC" sz="1100" b="1" i="0" u="none" strike="noStrike" baseline="0" dirty="0" smtClean="0">
                          <a:solidFill>
                            <a:srgbClr val="000000"/>
                          </a:solidFill>
                          <a:effectLst/>
                          <a:latin typeface="Calibri" panose="020F0502020204030204" pitchFamily="34" charset="0"/>
                        </a:rPr>
                        <a:t> - EC</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7’545.419</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7´385.765</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51.864</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000000"/>
                          </a:solidFill>
                          <a:effectLst/>
                          <a:latin typeface="Calibri" panose="020F0502020204030204" pitchFamily="34" charset="0"/>
                        </a:rPr>
                        <a:t>83.842</a:t>
                      </a:r>
                      <a:endParaRPr lang="es-EC"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MEDIKEN</a:t>
                      </a:r>
                      <a:r>
                        <a:rPr lang="es-EC" sz="1100" b="1" i="0" u="none" strike="noStrike" baseline="0" dirty="0" smtClean="0">
                          <a:solidFill>
                            <a:srgbClr val="000000"/>
                          </a:solidFill>
                          <a:effectLst/>
                          <a:latin typeface="Calibri" panose="020F0502020204030204" pitchFamily="34" charset="0"/>
                        </a:rPr>
                        <a:t> - KENNEDY</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7’071.178</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6’999.565</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6.627</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000000"/>
                          </a:solidFill>
                          <a:effectLst/>
                          <a:latin typeface="Calibri" panose="020F0502020204030204" pitchFamily="34" charset="0"/>
                        </a:rPr>
                        <a:t>54.244</a:t>
                      </a:r>
                      <a:endParaRPr lang="es-EC"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ASISKEN</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7’353.615</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7’268.255</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28.796</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000000"/>
                          </a:solidFill>
                          <a:effectLst/>
                          <a:latin typeface="Calibri" panose="020F0502020204030204" pitchFamily="34" charset="0"/>
                        </a:rPr>
                        <a:t>43.784</a:t>
                      </a:r>
                      <a:endParaRPr lang="es-EC"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INMEDICAL</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5’322.126</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´5’062.000</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55.906</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000000"/>
                          </a:solidFill>
                          <a:effectLst/>
                          <a:latin typeface="Calibri" panose="020F0502020204030204" pitchFamily="34" charset="0"/>
                        </a:rPr>
                        <a:t>162.492</a:t>
                      </a:r>
                      <a:r>
                        <a:rPr lang="es-EC" sz="11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HEALMED</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3´974.779</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3’968.581</a:t>
                      </a:r>
                      <a:r>
                        <a:rPr lang="es-EC"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1.627</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000000"/>
                          </a:solidFill>
                          <a:effectLst/>
                          <a:latin typeface="Calibri" panose="020F0502020204030204" pitchFamily="34" charset="0"/>
                        </a:rPr>
                        <a:t>3.341</a:t>
                      </a:r>
                      <a:endParaRPr lang="es-EC"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PLUS</a:t>
                      </a:r>
                      <a:r>
                        <a:rPr lang="es-EC" sz="1100" b="1" i="0" u="none" strike="noStrike" baseline="0" dirty="0" smtClean="0">
                          <a:solidFill>
                            <a:srgbClr val="000000"/>
                          </a:solidFill>
                          <a:effectLst/>
                          <a:latin typeface="Calibri" panose="020F0502020204030204" pitchFamily="34" charset="0"/>
                        </a:rPr>
                        <a:t> MEDICAL</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2’574.643</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2’486.520</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16.479</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000000"/>
                          </a:solidFill>
                          <a:effectLst/>
                          <a:latin typeface="Calibri" panose="020F0502020204030204" pitchFamily="34" charset="0"/>
                        </a:rPr>
                        <a:t>58.426</a:t>
                      </a:r>
                      <a:endParaRPr lang="es-EC"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LATINA</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a:solidFill>
                            <a:srgbClr val="000000"/>
                          </a:solidFill>
                          <a:effectLst/>
                          <a:latin typeface="Calibri" panose="020F0502020204030204" pitchFamily="34" charset="0"/>
                        </a:rPr>
                        <a:t> </a:t>
                      </a:r>
                      <a:r>
                        <a:rPr lang="es-EC" sz="1100" b="0" i="0" u="none" strike="noStrike" dirty="0" smtClean="0">
                          <a:solidFill>
                            <a:srgbClr val="000000"/>
                          </a:solidFill>
                          <a:effectLst/>
                          <a:latin typeface="Calibri" panose="020F0502020204030204" pitchFamily="34" charset="0"/>
                        </a:rPr>
                        <a:t>2’574.260</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2’537.677</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a:solidFill>
                            <a:srgbClr val="000000"/>
                          </a:solidFill>
                          <a:effectLst/>
                          <a:latin typeface="Calibri" panose="020F0502020204030204" pitchFamily="34" charset="0"/>
                        </a:rPr>
                        <a:t> </a:t>
                      </a:r>
                      <a:r>
                        <a:rPr lang="es-EC" sz="1100" b="0" i="0" u="none" strike="noStrike" dirty="0" smtClean="0">
                          <a:solidFill>
                            <a:srgbClr val="000000"/>
                          </a:solidFill>
                          <a:effectLst/>
                          <a:latin typeface="Calibri" panose="020F0502020204030204" pitchFamily="34" charset="0"/>
                        </a:rPr>
                        <a:t>15.701</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000000"/>
                          </a:solidFill>
                          <a:effectLst/>
                          <a:latin typeface="Calibri" panose="020F0502020204030204" pitchFamily="34" charset="0"/>
                        </a:rPr>
                        <a:t>15.394</a:t>
                      </a:r>
                      <a:r>
                        <a:rPr lang="es-EC" sz="11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VIDA</a:t>
                      </a:r>
                      <a:r>
                        <a:rPr lang="es-EC" sz="1100" b="1" i="0" u="none" strike="noStrike" baseline="0" dirty="0" smtClean="0">
                          <a:solidFill>
                            <a:srgbClr val="000000"/>
                          </a:solidFill>
                          <a:effectLst/>
                          <a:latin typeface="Calibri" panose="020F0502020204030204" pitchFamily="34" charset="0"/>
                        </a:rPr>
                        <a:t> SANA</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796.562</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869.343</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FF0000"/>
                          </a:solidFill>
                          <a:effectLst/>
                          <a:latin typeface="Calibri" panose="020F0502020204030204" pitchFamily="34" charset="0"/>
                        </a:rPr>
                        <a:t>- 72.691</a:t>
                      </a:r>
                      <a:endParaRPr lang="es-EC" sz="11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ALFAMEDICAL</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13.466</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FF0000"/>
                          </a:solidFill>
                          <a:effectLst/>
                          <a:latin typeface="Calibri" panose="020F0502020204030204" pitchFamily="34" charset="0"/>
                        </a:rPr>
                        <a:t>- 13.466</a:t>
                      </a:r>
                      <a:endParaRPr lang="es-EC" sz="11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SERMIDEPRE</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651.479</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619.030</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4.808</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000000"/>
                          </a:solidFill>
                          <a:effectLst/>
                          <a:latin typeface="Calibri" panose="020F0502020204030204" pitchFamily="34" charset="0"/>
                        </a:rPr>
                        <a:t>22.774</a:t>
                      </a:r>
                      <a:endParaRPr lang="es-EC"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211997">
                <a:tc>
                  <a:txBody>
                    <a:bodyPr/>
                    <a:lstStyle/>
                    <a:p>
                      <a:pPr algn="l" fontAlgn="ctr"/>
                      <a:r>
                        <a:rPr lang="es-EC" sz="1100" b="1" i="0" u="none" strike="noStrike" dirty="0" smtClean="0">
                          <a:solidFill>
                            <a:srgbClr val="000000"/>
                          </a:solidFill>
                          <a:effectLst/>
                          <a:latin typeface="Calibri" panose="020F0502020204030204" pitchFamily="34" charset="0"/>
                        </a:rPr>
                        <a:t>COLMEDIKAL</a:t>
                      </a:r>
                      <a:endParaRPr lang="es-EC"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549.230</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0" i="0" u="none" strike="noStrike" dirty="0" smtClean="0">
                          <a:solidFill>
                            <a:srgbClr val="000000"/>
                          </a:solidFill>
                          <a:effectLst/>
                          <a:latin typeface="Calibri" panose="020F0502020204030204" pitchFamily="34" charset="0"/>
                        </a:rPr>
                        <a:t>508.841</a:t>
                      </a:r>
                      <a:endParaRPr lang="es-EC"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ctr"/>
                      <a:r>
                        <a:rPr lang="es-EC" sz="1100" b="0" i="0" u="none" strike="noStrike" dirty="0" smtClean="0">
                          <a:solidFill>
                            <a:srgbClr val="000000"/>
                          </a:solidFill>
                          <a:effectLst/>
                          <a:latin typeface="Calibri" panose="020F0502020204030204" pitchFamily="34" charset="0"/>
                        </a:rPr>
                        <a:t>8.905</a:t>
                      </a:r>
                      <a:endParaRPr lang="es-EC"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c>
                  <a:txBody>
                    <a:bodyPr/>
                    <a:lstStyle/>
                    <a:p>
                      <a:pPr algn="r" fontAlgn="b"/>
                      <a:r>
                        <a:rPr lang="es-EC" sz="1100" b="1" i="0" u="none" strike="noStrike" dirty="0" smtClean="0">
                          <a:solidFill>
                            <a:srgbClr val="FF0000"/>
                          </a:solidFill>
                          <a:effectLst/>
                          <a:latin typeface="Calibri" panose="020F0502020204030204" pitchFamily="34" charset="0"/>
                        </a:rPr>
                        <a:t>- 8.905</a:t>
                      </a:r>
                      <a:endParaRPr lang="es-EC" sz="11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tcPr>
                </a:tc>
              </a:tr>
              <a:tr h="382776">
                <a:tc>
                  <a:txBody>
                    <a:bodyPr/>
                    <a:lstStyle/>
                    <a:p>
                      <a:pPr algn="ctr" fontAlgn="ctr"/>
                      <a:r>
                        <a:rPr lang="es-EC" sz="1200" b="1" i="0" u="none" strike="noStrike" dirty="0">
                          <a:solidFill>
                            <a:srgbClr val="FFFFFF"/>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r" fontAlgn="b"/>
                      <a:r>
                        <a:rPr lang="es-EC" sz="1200" b="1" i="0" u="none" strike="noStrike" dirty="0" smtClean="0">
                          <a:solidFill>
                            <a:srgbClr val="FFFFFF"/>
                          </a:solidFill>
                          <a:effectLst/>
                          <a:latin typeface="Calibri" panose="020F0502020204030204" pitchFamily="34" charset="0"/>
                        </a:rPr>
                        <a:t>387’679.226</a:t>
                      </a:r>
                      <a:endParaRPr lang="es-EC" sz="1200" b="1" i="0" u="none" strike="noStrike" dirty="0">
                        <a:solidFill>
                          <a:srgbClr val="FFFFFF"/>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r" fontAlgn="b"/>
                      <a:r>
                        <a:rPr lang="es-EC" sz="1200" b="1" i="0" u="none" strike="noStrike" dirty="0" smtClean="0">
                          <a:solidFill>
                            <a:srgbClr val="FFFFFF"/>
                          </a:solidFill>
                          <a:effectLst/>
                          <a:latin typeface="Calibri" panose="020F0502020204030204" pitchFamily="34" charset="0"/>
                        </a:rPr>
                        <a:t>365’010.628</a:t>
                      </a:r>
                      <a:endParaRPr lang="es-EC" sz="1200" b="1" i="0" u="none" strike="noStrike" dirty="0">
                        <a:solidFill>
                          <a:srgbClr val="FFFFFF"/>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r" fontAlgn="ctr"/>
                      <a:r>
                        <a:rPr lang="es-EC" sz="1200" b="1" i="0" u="none" strike="noStrike" dirty="0" smtClean="0">
                          <a:solidFill>
                            <a:srgbClr val="FFFFFF"/>
                          </a:solidFill>
                          <a:effectLst/>
                          <a:latin typeface="Calibri" panose="020F0502020204030204" pitchFamily="34" charset="0"/>
                        </a:rPr>
                        <a:t>5’605.124</a:t>
                      </a:r>
                      <a:endParaRPr lang="es-EC" sz="1200" b="1" i="0" u="none" strike="noStrike" dirty="0">
                        <a:solidFill>
                          <a:srgbClr val="FFFFFF"/>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c>
                  <a:txBody>
                    <a:bodyPr/>
                    <a:lstStyle/>
                    <a:p>
                      <a:pPr algn="r" fontAlgn="b"/>
                      <a:r>
                        <a:rPr lang="es-EC" sz="1200" b="1" i="0" u="none" strike="noStrike" dirty="0" smtClean="0">
                          <a:solidFill>
                            <a:srgbClr val="FFFFFF"/>
                          </a:solidFill>
                          <a:effectLst/>
                          <a:latin typeface="Calibri" panose="020F0502020204030204" pitchFamily="34" charset="0"/>
                        </a:rPr>
                        <a:t>12’842.094</a:t>
                      </a:r>
                      <a:endParaRPr lang="es-EC" sz="1200" b="1" i="0" u="none" strike="noStrike" dirty="0">
                        <a:solidFill>
                          <a:srgbClr val="FFFFFF"/>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cell3D prstMaterial="dkEdge">
                      <a:bevel/>
                      <a:lightRig rig="flood" dir="t"/>
                    </a:cell3D>
                    <a:solidFill>
                      <a:srgbClr val="44546A"/>
                    </a:solidFill>
                  </a:tcPr>
                </a:tc>
              </a:tr>
            </a:tbl>
          </a:graphicData>
        </a:graphic>
      </p:graphicFrame>
      <p:sp>
        <p:nvSpPr>
          <p:cNvPr id="14" name="1 Rectángulo"/>
          <p:cNvSpPr/>
          <p:nvPr/>
        </p:nvSpPr>
        <p:spPr>
          <a:xfrm>
            <a:off x="22615" y="5859857"/>
            <a:ext cx="6300700" cy="2880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es-EC" sz="1200" b="1" dirty="0" smtClean="0">
                <a:solidFill>
                  <a:schemeClr val="tx1"/>
                </a:solidFill>
              </a:rPr>
              <a:t>Fuente: </a:t>
            </a:r>
            <a:r>
              <a:rPr lang="es-EC" sz="1200" dirty="0" smtClean="0">
                <a:solidFill>
                  <a:schemeClr val="tx1"/>
                </a:solidFill>
              </a:rPr>
              <a:t>Superintendencia de Compañías                      </a:t>
            </a:r>
            <a:r>
              <a:rPr lang="es-EC" sz="1200" b="1" dirty="0" smtClean="0">
                <a:solidFill>
                  <a:schemeClr val="tx1"/>
                </a:solidFill>
              </a:rPr>
              <a:t>Impuesto a la Renta: </a:t>
            </a:r>
            <a:r>
              <a:rPr lang="es-EC" sz="1200" dirty="0" smtClean="0">
                <a:solidFill>
                  <a:schemeClr val="tx1"/>
                </a:solidFill>
              </a:rPr>
              <a:t>SRI</a:t>
            </a:r>
            <a:endParaRPr lang="es-EC" sz="1200" b="1" dirty="0">
              <a:solidFill>
                <a:schemeClr val="tx1"/>
              </a:solidFill>
            </a:endParaRPr>
          </a:p>
        </p:txBody>
      </p:sp>
    </p:spTree>
    <p:extLst>
      <p:ext uri="{BB962C8B-B14F-4D97-AF65-F5344CB8AC3E}">
        <p14:creationId xmlns:p14="http://schemas.microsoft.com/office/powerpoint/2010/main" val="230002691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6 CuadroTexto"/>
          <p:cNvSpPr txBox="1"/>
          <p:nvPr/>
        </p:nvSpPr>
        <p:spPr>
          <a:xfrm>
            <a:off x="395536" y="349108"/>
            <a:ext cx="8462744" cy="830997"/>
          </a:xfrm>
          <a:prstGeom prst="rect">
            <a:avLst/>
          </a:prstGeom>
          <a:noFill/>
          <a:ln>
            <a:noFill/>
          </a:ln>
        </p:spPr>
        <p:txBody>
          <a:bodyPr wrap="square" rtlCol="0">
            <a:spAutoFit/>
          </a:bodyPr>
          <a:lstStyle/>
          <a:p>
            <a:pPr algn="r"/>
            <a:r>
              <a:rPr lang="es-EC" sz="2400" b="1" dirty="0" smtClean="0">
                <a:latin typeface="+mj-lt"/>
                <a:ea typeface="Tahoma" panose="020B0604030504040204" pitchFamily="34" charset="0"/>
                <a:cs typeface="Tahoma" panose="020B0604030504040204" pitchFamily="34" charset="0"/>
              </a:rPr>
              <a:t>CONCLUSIONES DE ERRORES EN EL INFORME DEL DEPARTAMENTO ACTUARIAL DEL IESS</a:t>
            </a:r>
          </a:p>
        </p:txBody>
      </p:sp>
      <p:graphicFrame>
        <p:nvGraphicFramePr>
          <p:cNvPr id="3" name="Diagrama 2"/>
          <p:cNvGraphicFramePr/>
          <p:nvPr>
            <p:extLst>
              <p:ext uri="{D42A27DB-BD31-4B8C-83A1-F6EECF244321}">
                <p14:modId xmlns:p14="http://schemas.microsoft.com/office/powerpoint/2010/main" val="888722607"/>
              </p:ext>
            </p:extLst>
          </p:nvPr>
        </p:nvGraphicFramePr>
        <p:xfrm>
          <a:off x="539552" y="1096551"/>
          <a:ext cx="7776864" cy="44926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75944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1" y="433744"/>
            <a:ext cx="998555" cy="691000"/>
          </a:xfrm>
          <a:prstGeom prst="rect">
            <a:avLst/>
          </a:prstGeom>
        </p:spPr>
      </p:pic>
      <p:graphicFrame>
        <p:nvGraphicFramePr>
          <p:cNvPr id="5" name="Diagrama 4"/>
          <p:cNvGraphicFramePr/>
          <p:nvPr>
            <p:extLst>
              <p:ext uri="{D42A27DB-BD31-4B8C-83A1-F6EECF244321}">
                <p14:modId xmlns:p14="http://schemas.microsoft.com/office/powerpoint/2010/main" val="918207369"/>
              </p:ext>
            </p:extLst>
          </p:nvPr>
        </p:nvGraphicFramePr>
        <p:xfrm>
          <a:off x="1038828" y="980728"/>
          <a:ext cx="6989556"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940408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aphicFrame>
        <p:nvGraphicFramePr>
          <p:cNvPr id="4" name="Diagrama 3"/>
          <p:cNvGraphicFramePr/>
          <p:nvPr>
            <p:extLst>
              <p:ext uri="{D42A27DB-BD31-4B8C-83A1-F6EECF244321}">
                <p14:modId xmlns:p14="http://schemas.microsoft.com/office/powerpoint/2010/main" val="3612574651"/>
              </p:ext>
            </p:extLst>
          </p:nvPr>
        </p:nvGraphicFramePr>
        <p:xfrm>
          <a:off x="1331640" y="1268760"/>
          <a:ext cx="6768752" cy="41044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0581427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aphicFrame>
        <p:nvGraphicFramePr>
          <p:cNvPr id="2" name="Diagrama 1"/>
          <p:cNvGraphicFramePr/>
          <p:nvPr>
            <p:extLst>
              <p:ext uri="{D42A27DB-BD31-4B8C-83A1-F6EECF244321}">
                <p14:modId xmlns:p14="http://schemas.microsoft.com/office/powerpoint/2010/main" val="216461900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3117779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6 CuadroTexto"/>
          <p:cNvSpPr txBox="1"/>
          <p:nvPr/>
        </p:nvSpPr>
        <p:spPr>
          <a:xfrm>
            <a:off x="395536" y="349108"/>
            <a:ext cx="8462744" cy="461665"/>
          </a:xfrm>
          <a:prstGeom prst="rect">
            <a:avLst/>
          </a:prstGeom>
          <a:noFill/>
          <a:ln>
            <a:noFill/>
          </a:ln>
        </p:spPr>
        <p:txBody>
          <a:bodyPr wrap="square" rtlCol="0">
            <a:spAutoFit/>
          </a:bodyPr>
          <a:lstStyle/>
          <a:p>
            <a:pPr algn="r"/>
            <a:r>
              <a:rPr lang="es-EC" sz="2400" b="1" dirty="0" smtClean="0">
                <a:latin typeface="+mj-lt"/>
                <a:ea typeface="Tahoma" panose="020B0604030504040204" pitchFamily="34" charset="0"/>
                <a:cs typeface="Tahoma" panose="020B0604030504040204" pitchFamily="34" charset="0"/>
              </a:rPr>
              <a:t>CONSECUENCIAS PARA LAS EMPRESAS Y AFILIADOS</a:t>
            </a:r>
          </a:p>
        </p:txBody>
      </p:sp>
      <p:graphicFrame>
        <p:nvGraphicFramePr>
          <p:cNvPr id="4" name="Diagrama 3"/>
          <p:cNvGraphicFramePr/>
          <p:nvPr>
            <p:extLst>
              <p:ext uri="{D42A27DB-BD31-4B8C-83A1-F6EECF244321}">
                <p14:modId xmlns:p14="http://schemas.microsoft.com/office/powerpoint/2010/main" val="2244254233"/>
              </p:ext>
            </p:extLst>
          </p:nvPr>
        </p:nvGraphicFramePr>
        <p:xfrm>
          <a:off x="1153602" y="1556792"/>
          <a:ext cx="6946789"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6012984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6 CuadroTexto"/>
          <p:cNvSpPr txBox="1"/>
          <p:nvPr/>
        </p:nvSpPr>
        <p:spPr>
          <a:xfrm>
            <a:off x="395536" y="349108"/>
            <a:ext cx="8462744" cy="461665"/>
          </a:xfrm>
          <a:prstGeom prst="rect">
            <a:avLst/>
          </a:prstGeom>
          <a:noFill/>
          <a:ln>
            <a:noFill/>
          </a:ln>
        </p:spPr>
        <p:txBody>
          <a:bodyPr wrap="square" rtlCol="0">
            <a:spAutoFit/>
          </a:bodyPr>
          <a:lstStyle/>
          <a:p>
            <a:pPr algn="r"/>
            <a:r>
              <a:rPr lang="es-EC" sz="2400" b="1" dirty="0" smtClean="0">
                <a:latin typeface="+mj-lt"/>
                <a:ea typeface="Tahoma" panose="020B0604030504040204" pitchFamily="34" charset="0"/>
                <a:cs typeface="Tahoma" panose="020B0604030504040204" pitchFamily="34" charset="0"/>
              </a:rPr>
              <a:t>RIESGO PARA EL SISTEMA NACIONAL DE SALUD</a:t>
            </a:r>
          </a:p>
        </p:txBody>
      </p:sp>
      <p:graphicFrame>
        <p:nvGraphicFramePr>
          <p:cNvPr id="3" name="Diagrama 2"/>
          <p:cNvGraphicFramePr/>
          <p:nvPr>
            <p:extLst>
              <p:ext uri="{D42A27DB-BD31-4B8C-83A1-F6EECF244321}">
                <p14:modId xmlns:p14="http://schemas.microsoft.com/office/powerpoint/2010/main" val="3919642535"/>
              </p:ext>
            </p:extLst>
          </p:nvPr>
        </p:nvGraphicFramePr>
        <p:xfrm>
          <a:off x="827584" y="1340768"/>
          <a:ext cx="7560840" cy="4392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861801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9 Rectángulo"/>
          <p:cNvSpPr/>
          <p:nvPr/>
        </p:nvSpPr>
        <p:spPr>
          <a:xfrm>
            <a:off x="-6503"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2150" y="1484784"/>
            <a:ext cx="4032728" cy="2790648"/>
          </a:xfrm>
          <a:prstGeom prst="rect">
            <a:avLst/>
          </a:prstGeom>
        </p:spPr>
      </p:pic>
      <p:sp>
        <p:nvSpPr>
          <p:cNvPr id="3" name="CuadroTexto 2"/>
          <p:cNvSpPr txBox="1"/>
          <p:nvPr/>
        </p:nvSpPr>
        <p:spPr>
          <a:xfrm>
            <a:off x="3951947" y="4090766"/>
            <a:ext cx="1476751" cy="400110"/>
          </a:xfrm>
          <a:prstGeom prst="rect">
            <a:avLst/>
          </a:prstGeom>
          <a:noFill/>
        </p:spPr>
        <p:txBody>
          <a:bodyPr wrap="none" rtlCol="0">
            <a:spAutoFit/>
          </a:bodyPr>
          <a:lstStyle/>
          <a:p>
            <a:r>
              <a:rPr lang="es-EC" sz="2000" dirty="0" smtClean="0">
                <a:hlinkClick r:id="rId3"/>
              </a:rPr>
              <a:t>www.boa.ec</a:t>
            </a:r>
            <a:endParaRPr lang="es-EC" sz="2000" dirty="0"/>
          </a:p>
        </p:txBody>
      </p:sp>
    </p:spTree>
    <p:extLst>
      <p:ext uri="{BB962C8B-B14F-4D97-AF65-F5344CB8AC3E}">
        <p14:creationId xmlns:p14="http://schemas.microsoft.com/office/powerpoint/2010/main" val="28516924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6 CuadroTexto"/>
          <p:cNvSpPr txBox="1"/>
          <p:nvPr/>
        </p:nvSpPr>
        <p:spPr>
          <a:xfrm>
            <a:off x="1043991" y="181089"/>
            <a:ext cx="8462744" cy="1015663"/>
          </a:xfrm>
          <a:prstGeom prst="rect">
            <a:avLst/>
          </a:prstGeom>
          <a:noFill/>
          <a:ln>
            <a:noFill/>
          </a:ln>
        </p:spPr>
        <p:txBody>
          <a:bodyPr wrap="square" rtlCol="0">
            <a:spAutoFit/>
          </a:bodyPr>
          <a:lstStyle/>
          <a:p>
            <a:pPr algn="ctr"/>
            <a:r>
              <a:rPr lang="es-EC" sz="2000" b="1" dirty="0" smtClean="0">
                <a:solidFill>
                  <a:schemeClr val="tx2"/>
                </a:solidFill>
                <a:latin typeface="+mj-lt"/>
                <a:ea typeface="Tahoma" panose="020B0604030504040204" pitchFamily="34" charset="0"/>
                <a:cs typeface="Tahoma" panose="020B0604030504040204" pitchFamily="34" charset="0"/>
              </a:rPr>
              <a:t>EMPRESAS DE SALUD PREPAGADA DEL ECUADOR</a:t>
            </a:r>
          </a:p>
          <a:p>
            <a:pPr algn="ctr"/>
            <a:r>
              <a:rPr lang="es-EC" sz="2000" b="1" dirty="0" smtClean="0">
                <a:solidFill>
                  <a:schemeClr val="tx2"/>
                </a:solidFill>
                <a:latin typeface="+mj-lt"/>
                <a:ea typeface="Tahoma" panose="020B0604030504040204" pitchFamily="34" charset="0"/>
                <a:cs typeface="Tahoma" panose="020B0604030504040204" pitchFamily="34" charset="0"/>
              </a:rPr>
              <a:t>REGISTRADAS EN LA SUPERINTENDENCIA DE COMPAÑÍAS</a:t>
            </a:r>
          </a:p>
          <a:p>
            <a:pPr algn="ctr"/>
            <a:r>
              <a:rPr lang="es-EC" sz="2000" b="1" dirty="0" smtClean="0">
                <a:solidFill>
                  <a:schemeClr val="tx2"/>
                </a:solidFill>
                <a:latin typeface="+mj-lt"/>
                <a:ea typeface="Tahoma" panose="020B0604030504040204" pitchFamily="34" charset="0"/>
                <a:cs typeface="Tahoma" panose="020B0604030504040204" pitchFamily="34" charset="0"/>
              </a:rPr>
              <a:t>(PRESENTAN BALANCES AUDITADOS E INFORMES ANUALES)</a:t>
            </a:r>
          </a:p>
        </p:txBody>
      </p:sp>
      <p:graphicFrame>
        <p:nvGraphicFramePr>
          <p:cNvPr id="2" name="Diagrama 1"/>
          <p:cNvGraphicFramePr/>
          <p:nvPr>
            <p:extLst>
              <p:ext uri="{D42A27DB-BD31-4B8C-83A1-F6EECF244321}">
                <p14:modId xmlns:p14="http://schemas.microsoft.com/office/powerpoint/2010/main" val="1211362360"/>
              </p:ext>
            </p:extLst>
          </p:nvPr>
        </p:nvGraphicFramePr>
        <p:xfrm>
          <a:off x="755576" y="1196752"/>
          <a:ext cx="7776864"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2 Rectángulo"/>
          <p:cNvSpPr/>
          <p:nvPr/>
        </p:nvSpPr>
        <p:spPr>
          <a:xfrm>
            <a:off x="395536" y="5627777"/>
            <a:ext cx="5616624" cy="3600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s-EC" sz="1050" b="1" dirty="0" smtClean="0">
                <a:solidFill>
                  <a:schemeClr val="tx1"/>
                </a:solidFill>
              </a:rPr>
              <a:t>Fuente: Web Superintendencia de Compañías</a:t>
            </a:r>
            <a:endParaRPr lang="es-EC" sz="1050" b="1" dirty="0">
              <a:solidFill>
                <a:schemeClr val="tx1"/>
              </a:solidFill>
            </a:endParaRPr>
          </a:p>
        </p:txBody>
      </p:sp>
    </p:spTree>
    <p:extLst>
      <p:ext uri="{BB962C8B-B14F-4D97-AF65-F5344CB8AC3E}">
        <p14:creationId xmlns:p14="http://schemas.microsoft.com/office/powerpoint/2010/main" val="19360205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6 CuadroTexto"/>
          <p:cNvSpPr txBox="1"/>
          <p:nvPr/>
        </p:nvSpPr>
        <p:spPr>
          <a:xfrm>
            <a:off x="323528" y="166546"/>
            <a:ext cx="8462744" cy="461665"/>
          </a:xfrm>
          <a:prstGeom prst="rect">
            <a:avLst/>
          </a:prstGeom>
          <a:noFill/>
          <a:ln>
            <a:noFill/>
          </a:ln>
        </p:spPr>
        <p:txBody>
          <a:bodyPr wrap="square" rtlCol="0">
            <a:spAutoFit/>
          </a:bodyPr>
          <a:lstStyle/>
          <a:p>
            <a:pPr algn="r"/>
            <a:r>
              <a:rPr lang="es-EC" sz="2400" b="1" dirty="0" smtClean="0">
                <a:latin typeface="+mj-lt"/>
                <a:ea typeface="Tahoma" panose="020B0604030504040204" pitchFamily="34" charset="0"/>
                <a:cs typeface="Tahoma" panose="020B0604030504040204" pitchFamily="34" charset="0"/>
              </a:rPr>
              <a:t>PRINCIPIO DE LA SALUD PREPAGADA</a:t>
            </a:r>
          </a:p>
        </p:txBody>
      </p:sp>
      <p:graphicFrame>
        <p:nvGraphicFramePr>
          <p:cNvPr id="8" name="Diagrama 7"/>
          <p:cNvGraphicFramePr/>
          <p:nvPr>
            <p:extLst>
              <p:ext uri="{D42A27DB-BD31-4B8C-83A1-F6EECF244321}">
                <p14:modId xmlns:p14="http://schemas.microsoft.com/office/powerpoint/2010/main" val="1938464427"/>
              </p:ext>
            </p:extLst>
          </p:nvPr>
        </p:nvGraphicFramePr>
        <p:xfrm>
          <a:off x="1475656" y="1196752"/>
          <a:ext cx="6264696" cy="4392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426355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6 CuadroTexto"/>
          <p:cNvSpPr txBox="1"/>
          <p:nvPr/>
        </p:nvSpPr>
        <p:spPr>
          <a:xfrm>
            <a:off x="323528" y="166546"/>
            <a:ext cx="8462744" cy="461665"/>
          </a:xfrm>
          <a:prstGeom prst="rect">
            <a:avLst/>
          </a:prstGeom>
          <a:noFill/>
          <a:ln>
            <a:noFill/>
          </a:ln>
        </p:spPr>
        <p:txBody>
          <a:bodyPr wrap="square" rtlCol="0">
            <a:spAutoFit/>
          </a:bodyPr>
          <a:lstStyle/>
          <a:p>
            <a:pPr algn="r"/>
            <a:r>
              <a:rPr lang="es-EC" sz="2400" b="1" dirty="0" smtClean="0">
                <a:latin typeface="+mj-lt"/>
                <a:ea typeface="Tahoma" panose="020B0604030504040204" pitchFamily="34" charset="0"/>
                <a:cs typeface="Tahoma" panose="020B0604030504040204" pitchFamily="34" charset="0"/>
              </a:rPr>
              <a:t>FUNDAMENTO DE LA SALUD PREPAGADA</a:t>
            </a:r>
          </a:p>
        </p:txBody>
      </p:sp>
      <p:graphicFrame>
        <p:nvGraphicFramePr>
          <p:cNvPr id="2" name="Diagrama 1"/>
          <p:cNvGraphicFramePr/>
          <p:nvPr>
            <p:extLst>
              <p:ext uri="{D42A27DB-BD31-4B8C-83A1-F6EECF244321}">
                <p14:modId xmlns:p14="http://schemas.microsoft.com/office/powerpoint/2010/main" val="4288280008"/>
              </p:ext>
            </p:extLst>
          </p:nvPr>
        </p:nvGraphicFramePr>
        <p:xfrm>
          <a:off x="1049852" y="285905"/>
          <a:ext cx="7308812" cy="59560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201809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6 CuadroTexto"/>
          <p:cNvSpPr txBox="1"/>
          <p:nvPr/>
        </p:nvSpPr>
        <p:spPr>
          <a:xfrm>
            <a:off x="323528" y="166546"/>
            <a:ext cx="8462744" cy="461665"/>
          </a:xfrm>
          <a:prstGeom prst="rect">
            <a:avLst/>
          </a:prstGeom>
          <a:noFill/>
          <a:ln>
            <a:noFill/>
          </a:ln>
        </p:spPr>
        <p:txBody>
          <a:bodyPr wrap="square" rtlCol="0">
            <a:spAutoFit/>
          </a:bodyPr>
          <a:lstStyle/>
          <a:p>
            <a:pPr algn="r"/>
            <a:r>
              <a:rPr lang="es-EC" sz="2400" b="1" dirty="0" smtClean="0">
                <a:latin typeface="+mj-lt"/>
                <a:ea typeface="Tahoma" panose="020B0604030504040204" pitchFamily="34" charset="0"/>
                <a:cs typeface="Tahoma" panose="020B0604030504040204" pitchFamily="34" charset="0"/>
              </a:rPr>
              <a:t>INFORMACÍON DEL SECTOR AFILIADOS</a:t>
            </a:r>
          </a:p>
        </p:txBody>
      </p:sp>
      <p:graphicFrame>
        <p:nvGraphicFramePr>
          <p:cNvPr id="3" name="Diagrama 2"/>
          <p:cNvGraphicFramePr/>
          <p:nvPr>
            <p:extLst>
              <p:ext uri="{D42A27DB-BD31-4B8C-83A1-F6EECF244321}">
                <p14:modId xmlns:p14="http://schemas.microsoft.com/office/powerpoint/2010/main" val="2223382643"/>
              </p:ext>
            </p:extLst>
          </p:nvPr>
        </p:nvGraphicFramePr>
        <p:xfrm>
          <a:off x="568786" y="640262"/>
          <a:ext cx="6792416" cy="4680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Rectángulo 3"/>
          <p:cNvSpPr/>
          <p:nvPr/>
        </p:nvSpPr>
        <p:spPr>
          <a:xfrm>
            <a:off x="4139952" y="4903032"/>
            <a:ext cx="4646320" cy="974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Fuente: Asociación de Empresas de Medicina </a:t>
            </a:r>
            <a:r>
              <a:rPr lang="es-EC" sz="1400" dirty="0" err="1" smtClean="0">
                <a:solidFill>
                  <a:schemeClr val="tx1"/>
                </a:solidFill>
              </a:rPr>
              <a:t>Prepagada</a:t>
            </a:r>
            <a:endParaRPr lang="es-EC" sz="1400" dirty="0">
              <a:solidFill>
                <a:schemeClr val="tx1"/>
              </a:solidFill>
            </a:endParaRPr>
          </a:p>
        </p:txBody>
      </p:sp>
    </p:spTree>
    <p:extLst>
      <p:ext uri="{BB962C8B-B14F-4D97-AF65-F5344CB8AC3E}">
        <p14:creationId xmlns:p14="http://schemas.microsoft.com/office/powerpoint/2010/main" val="29224011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aphicFrame>
        <p:nvGraphicFramePr>
          <p:cNvPr id="7" name="Diagrama 6"/>
          <p:cNvGraphicFramePr/>
          <p:nvPr>
            <p:extLst>
              <p:ext uri="{D42A27DB-BD31-4B8C-83A1-F6EECF244321}">
                <p14:modId xmlns:p14="http://schemas.microsoft.com/office/powerpoint/2010/main" val="629022165"/>
              </p:ext>
            </p:extLst>
          </p:nvPr>
        </p:nvGraphicFramePr>
        <p:xfrm>
          <a:off x="1038828" y="980728"/>
          <a:ext cx="6989556"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41892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6 CuadroTexto"/>
          <p:cNvSpPr txBox="1"/>
          <p:nvPr/>
        </p:nvSpPr>
        <p:spPr>
          <a:xfrm>
            <a:off x="179512" y="361218"/>
            <a:ext cx="8462744" cy="461665"/>
          </a:xfrm>
          <a:prstGeom prst="rect">
            <a:avLst/>
          </a:prstGeom>
          <a:noFill/>
          <a:ln>
            <a:noFill/>
          </a:ln>
        </p:spPr>
        <p:txBody>
          <a:bodyPr wrap="square" rtlCol="0">
            <a:spAutoFit/>
          </a:bodyPr>
          <a:lstStyle/>
          <a:p>
            <a:pPr algn="r"/>
            <a:r>
              <a:rPr lang="es-EC" sz="2400" b="1" dirty="0" smtClean="0">
                <a:latin typeface="+mj-lt"/>
                <a:ea typeface="Tahoma" panose="020B0604030504040204" pitchFamily="34" charset="0"/>
                <a:cs typeface="Tahoma" panose="020B0604030504040204" pitchFamily="34" charset="0"/>
              </a:rPr>
              <a:t> </a:t>
            </a:r>
            <a:r>
              <a:rPr lang="es-EC" sz="2400" b="1" dirty="0">
                <a:latin typeface="+mj-lt"/>
                <a:ea typeface="Tahoma" panose="020B0604030504040204" pitchFamily="34" charset="0"/>
                <a:cs typeface="Tahoma" panose="020B0604030504040204" pitchFamily="34" charset="0"/>
              </a:rPr>
              <a:t> </a:t>
            </a:r>
            <a:endParaRPr lang="es-EC" sz="2400" b="1" dirty="0" smtClean="0">
              <a:latin typeface="+mj-lt"/>
              <a:ea typeface="Tahoma" panose="020B0604030504040204" pitchFamily="34" charset="0"/>
              <a:cs typeface="Tahoma" panose="020B0604030504040204" pitchFamily="34" charset="0"/>
            </a:endParaRPr>
          </a:p>
        </p:txBody>
      </p:sp>
      <p:sp>
        <p:nvSpPr>
          <p:cNvPr id="15" name="6 CuadroTexto"/>
          <p:cNvSpPr txBox="1"/>
          <p:nvPr/>
        </p:nvSpPr>
        <p:spPr>
          <a:xfrm>
            <a:off x="323528" y="400745"/>
            <a:ext cx="8462744" cy="461665"/>
          </a:xfrm>
          <a:prstGeom prst="rect">
            <a:avLst/>
          </a:prstGeom>
          <a:noFill/>
          <a:ln>
            <a:noFill/>
          </a:ln>
        </p:spPr>
        <p:txBody>
          <a:bodyPr wrap="square" rtlCol="0">
            <a:spAutoFit/>
          </a:bodyPr>
          <a:lstStyle/>
          <a:p>
            <a:pPr algn="r"/>
            <a:r>
              <a:rPr lang="es-EC" sz="2400" b="1" dirty="0" smtClean="0">
                <a:latin typeface="+mj-lt"/>
                <a:ea typeface="Tahoma" panose="020B0604030504040204" pitchFamily="34" charset="0"/>
                <a:cs typeface="Tahoma" panose="020B0604030504040204" pitchFamily="34" charset="0"/>
              </a:rPr>
              <a:t> </a:t>
            </a:r>
            <a:r>
              <a:rPr lang="es-EC" sz="2400" b="1" dirty="0">
                <a:latin typeface="+mj-lt"/>
                <a:ea typeface="Tahoma" panose="020B0604030504040204" pitchFamily="34" charset="0"/>
                <a:cs typeface="Tahoma" panose="020B0604030504040204" pitchFamily="34" charset="0"/>
              </a:rPr>
              <a:t> </a:t>
            </a:r>
            <a:r>
              <a:rPr lang="es-EC" sz="2400" b="1" dirty="0" smtClean="0">
                <a:latin typeface="+mj-lt"/>
                <a:ea typeface="Tahoma" panose="020B0604030504040204" pitchFamily="34" charset="0"/>
                <a:cs typeface="Tahoma" panose="020B0604030504040204" pitchFamily="34" charset="0"/>
              </a:rPr>
              <a:t>OBJETIVO DE LA LEY</a:t>
            </a:r>
          </a:p>
        </p:txBody>
      </p:sp>
      <p:graphicFrame>
        <p:nvGraphicFramePr>
          <p:cNvPr id="2" name="Diagrama 1"/>
          <p:cNvGraphicFramePr/>
          <p:nvPr>
            <p:extLst>
              <p:ext uri="{D42A27DB-BD31-4B8C-83A1-F6EECF244321}">
                <p14:modId xmlns:p14="http://schemas.microsoft.com/office/powerpoint/2010/main" val="3833115174"/>
              </p:ext>
            </p:extLst>
          </p:nvPr>
        </p:nvGraphicFramePr>
        <p:xfrm>
          <a:off x="1649625" y="1340768"/>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908433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54495"/>
            <a:ext cx="1080120" cy="747443"/>
          </a:xfrm>
          <a:prstGeom prst="rect">
            <a:avLst/>
          </a:prstGeom>
        </p:spPr>
      </p:pic>
      <p:sp>
        <p:nvSpPr>
          <p:cNvPr id="11" name="9 Rectángulo"/>
          <p:cNvSpPr/>
          <p:nvPr/>
        </p:nvSpPr>
        <p:spPr>
          <a:xfrm>
            <a:off x="0" y="6242378"/>
            <a:ext cx="3786182"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5 Rectángulo"/>
          <p:cNvSpPr/>
          <p:nvPr/>
        </p:nvSpPr>
        <p:spPr>
          <a:xfrm>
            <a:off x="3885756" y="6242378"/>
            <a:ext cx="5258244"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6 CuadroTexto"/>
          <p:cNvSpPr txBox="1"/>
          <p:nvPr/>
        </p:nvSpPr>
        <p:spPr>
          <a:xfrm>
            <a:off x="179512" y="361218"/>
            <a:ext cx="8462744" cy="461665"/>
          </a:xfrm>
          <a:prstGeom prst="rect">
            <a:avLst/>
          </a:prstGeom>
          <a:noFill/>
          <a:ln>
            <a:noFill/>
          </a:ln>
        </p:spPr>
        <p:txBody>
          <a:bodyPr wrap="square" rtlCol="0">
            <a:spAutoFit/>
          </a:bodyPr>
          <a:lstStyle/>
          <a:p>
            <a:pPr algn="r"/>
            <a:r>
              <a:rPr lang="es-EC" sz="2400" b="1" dirty="0" smtClean="0">
                <a:latin typeface="+mj-lt"/>
                <a:ea typeface="Tahoma" panose="020B0604030504040204" pitchFamily="34" charset="0"/>
                <a:cs typeface="Tahoma" panose="020B0604030504040204" pitchFamily="34" charset="0"/>
              </a:rPr>
              <a:t> </a:t>
            </a:r>
            <a:r>
              <a:rPr lang="es-EC" sz="2400" b="1" dirty="0">
                <a:latin typeface="+mj-lt"/>
                <a:ea typeface="Tahoma" panose="020B0604030504040204" pitchFamily="34" charset="0"/>
                <a:cs typeface="Tahoma" panose="020B0604030504040204" pitchFamily="34" charset="0"/>
              </a:rPr>
              <a:t> </a:t>
            </a:r>
            <a:r>
              <a:rPr lang="es-EC" sz="2400" b="1" dirty="0" smtClean="0">
                <a:latin typeface="+mj-lt"/>
                <a:ea typeface="Tahoma" panose="020B0604030504040204" pitchFamily="34" charset="0"/>
                <a:cs typeface="Tahoma" panose="020B0604030504040204" pitchFamily="34" charset="0"/>
              </a:rPr>
              <a:t>PLAZOS PARA NUEVA LEGISLACIÓN</a:t>
            </a:r>
          </a:p>
        </p:txBody>
      </p:sp>
      <p:graphicFrame>
        <p:nvGraphicFramePr>
          <p:cNvPr id="8" name="Diagrama 2"/>
          <p:cNvGraphicFramePr/>
          <p:nvPr>
            <p:extLst>
              <p:ext uri="{D42A27DB-BD31-4B8C-83A1-F6EECF244321}">
                <p14:modId xmlns:p14="http://schemas.microsoft.com/office/powerpoint/2010/main" val="4204634743"/>
              </p:ext>
            </p:extLst>
          </p:nvPr>
        </p:nvGraphicFramePr>
        <p:xfrm>
          <a:off x="886497" y="1353276"/>
          <a:ext cx="6781847" cy="39479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147689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6104</TotalTime>
  <Words>1459</Words>
  <Application>Microsoft Macintosh PowerPoint</Application>
  <PresentationFormat>Presentación en pantalla (4:3)</PresentationFormat>
  <Paragraphs>350</Paragraphs>
  <Slides>24</Slides>
  <Notes>21</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Texaco</dc:creator>
  <cp:lastModifiedBy>Benjamín Ortiz</cp:lastModifiedBy>
  <cp:revision>545</cp:revision>
  <cp:lastPrinted>2016-10-03T16:42:55Z</cp:lastPrinted>
  <dcterms:created xsi:type="dcterms:W3CDTF">2012-11-12T16:54:34Z</dcterms:created>
  <dcterms:modified xsi:type="dcterms:W3CDTF">2016-10-03T19:15:12Z</dcterms:modified>
</cp:coreProperties>
</file>